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8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89750" cy="100218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C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0E63A-FBA4-4A4F-9094-570BD17A66B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A639C2B-6127-43A2-9A00-5EAC81303150}">
      <dgm:prSet/>
      <dgm:spPr/>
      <dgm:t>
        <a:bodyPr/>
        <a:lstStyle/>
        <a:p>
          <a:r>
            <a:rPr lang="it-IT"/>
            <a:t>Joule (J) – standard internazionale</a:t>
          </a:r>
          <a:endParaRPr lang="en-US"/>
        </a:p>
      </dgm:t>
    </dgm:pt>
    <dgm:pt modelId="{9E029289-2868-4182-B15A-96E208D262F0}" type="parTrans" cxnId="{8C80838B-8B2F-4516-8850-DEBA5C00B9B6}">
      <dgm:prSet/>
      <dgm:spPr/>
      <dgm:t>
        <a:bodyPr/>
        <a:lstStyle/>
        <a:p>
          <a:endParaRPr lang="en-US"/>
        </a:p>
      </dgm:t>
    </dgm:pt>
    <dgm:pt modelId="{1D8C9A31-003E-466F-AF5C-9A5CC7B6A557}" type="sibTrans" cxnId="{8C80838B-8B2F-4516-8850-DEBA5C00B9B6}">
      <dgm:prSet/>
      <dgm:spPr/>
      <dgm:t>
        <a:bodyPr/>
        <a:lstStyle/>
        <a:p>
          <a:endParaRPr lang="en-US"/>
        </a:p>
      </dgm:t>
    </dgm:pt>
    <dgm:pt modelId="{116EDE09-2D09-40C7-AE46-1A338EE29F3F}">
      <dgm:prSet/>
      <dgm:spPr/>
      <dgm:t>
        <a:bodyPr/>
        <a:lstStyle/>
        <a:p>
          <a:r>
            <a:rPr lang="it-IT"/>
            <a:t>kWh – kilowatt-ora (misurazione domestica/aziendale)</a:t>
          </a:r>
          <a:endParaRPr lang="en-US"/>
        </a:p>
      </dgm:t>
    </dgm:pt>
    <dgm:pt modelId="{6ED8C5BB-9806-4EA8-913C-0994455794F7}" type="parTrans" cxnId="{223F8E21-EFD8-4F98-A055-B93ECE45A535}">
      <dgm:prSet/>
      <dgm:spPr/>
      <dgm:t>
        <a:bodyPr/>
        <a:lstStyle/>
        <a:p>
          <a:endParaRPr lang="en-US"/>
        </a:p>
      </dgm:t>
    </dgm:pt>
    <dgm:pt modelId="{EB9B6A98-5BE3-4361-BDD1-77D1EE798BF4}" type="sibTrans" cxnId="{223F8E21-EFD8-4F98-A055-B93ECE45A535}">
      <dgm:prSet/>
      <dgm:spPr/>
      <dgm:t>
        <a:bodyPr/>
        <a:lstStyle/>
        <a:p>
          <a:endParaRPr lang="en-US"/>
        </a:p>
      </dgm:t>
    </dgm:pt>
    <dgm:pt modelId="{961FFE0C-FDC1-445D-A0E6-85481FAA1E5B}">
      <dgm:prSet/>
      <dgm:spPr/>
      <dgm:t>
        <a:bodyPr/>
        <a:lstStyle/>
        <a:p>
          <a:r>
            <a:rPr lang="it-IT"/>
            <a:t>MWh, GWh, TWh – per grandi quantità</a:t>
          </a:r>
          <a:endParaRPr lang="en-US"/>
        </a:p>
      </dgm:t>
    </dgm:pt>
    <dgm:pt modelId="{DC76554E-03F7-44E7-B477-23E7D9181FBC}" type="parTrans" cxnId="{137EB726-802A-4933-AB95-22F8A35A395C}">
      <dgm:prSet/>
      <dgm:spPr/>
      <dgm:t>
        <a:bodyPr/>
        <a:lstStyle/>
        <a:p>
          <a:endParaRPr lang="en-US"/>
        </a:p>
      </dgm:t>
    </dgm:pt>
    <dgm:pt modelId="{DBAB66A6-3332-4307-98EE-A2DFFBA68249}" type="sibTrans" cxnId="{137EB726-802A-4933-AB95-22F8A35A395C}">
      <dgm:prSet/>
      <dgm:spPr/>
      <dgm:t>
        <a:bodyPr/>
        <a:lstStyle/>
        <a:p>
          <a:endParaRPr lang="en-US"/>
        </a:p>
      </dgm:t>
    </dgm:pt>
    <dgm:pt modelId="{D7AAEDB5-6C2D-43AF-B840-A379CA634FFE}" type="pres">
      <dgm:prSet presAssocID="{20D0E63A-FBA4-4A4F-9094-570BD17A66B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D22A6B7-9838-49F8-8D61-377BC6AA3058}" type="pres">
      <dgm:prSet presAssocID="{8A639C2B-6127-43A2-9A00-5EAC81303150}" presName="hierRoot1" presStyleCnt="0"/>
      <dgm:spPr/>
    </dgm:pt>
    <dgm:pt modelId="{DC81677C-2A57-4C42-8D76-8CA17E7A9725}" type="pres">
      <dgm:prSet presAssocID="{8A639C2B-6127-43A2-9A00-5EAC81303150}" presName="composite" presStyleCnt="0"/>
      <dgm:spPr/>
    </dgm:pt>
    <dgm:pt modelId="{97E3E771-410B-424A-8669-2D862D2923B6}" type="pres">
      <dgm:prSet presAssocID="{8A639C2B-6127-43A2-9A00-5EAC81303150}" presName="background" presStyleLbl="node0" presStyleIdx="0" presStyleCnt="3"/>
      <dgm:spPr/>
    </dgm:pt>
    <dgm:pt modelId="{081FE087-6B71-4992-B459-E4DF8F4A365D}" type="pres">
      <dgm:prSet presAssocID="{8A639C2B-6127-43A2-9A00-5EAC81303150}" presName="text" presStyleLbl="fgAcc0" presStyleIdx="0" presStyleCnt="3">
        <dgm:presLayoutVars>
          <dgm:chPref val="3"/>
        </dgm:presLayoutVars>
      </dgm:prSet>
      <dgm:spPr/>
    </dgm:pt>
    <dgm:pt modelId="{7D8C321B-5BA1-400F-B575-35681A64E63A}" type="pres">
      <dgm:prSet presAssocID="{8A639C2B-6127-43A2-9A00-5EAC81303150}" presName="hierChild2" presStyleCnt="0"/>
      <dgm:spPr/>
    </dgm:pt>
    <dgm:pt modelId="{68CA1024-9764-42B9-8C78-5375AC707FAE}" type="pres">
      <dgm:prSet presAssocID="{116EDE09-2D09-40C7-AE46-1A338EE29F3F}" presName="hierRoot1" presStyleCnt="0"/>
      <dgm:spPr/>
    </dgm:pt>
    <dgm:pt modelId="{25BF2F4F-A764-4601-88C9-8E7D80D193B1}" type="pres">
      <dgm:prSet presAssocID="{116EDE09-2D09-40C7-AE46-1A338EE29F3F}" presName="composite" presStyleCnt="0"/>
      <dgm:spPr/>
    </dgm:pt>
    <dgm:pt modelId="{500F98DD-1ACF-4FC6-9D8E-C06B8E1D8C85}" type="pres">
      <dgm:prSet presAssocID="{116EDE09-2D09-40C7-AE46-1A338EE29F3F}" presName="background" presStyleLbl="node0" presStyleIdx="1" presStyleCnt="3"/>
      <dgm:spPr/>
    </dgm:pt>
    <dgm:pt modelId="{3C08B73D-03AA-498A-936B-F3908A962E6A}" type="pres">
      <dgm:prSet presAssocID="{116EDE09-2D09-40C7-AE46-1A338EE29F3F}" presName="text" presStyleLbl="fgAcc0" presStyleIdx="1" presStyleCnt="3">
        <dgm:presLayoutVars>
          <dgm:chPref val="3"/>
        </dgm:presLayoutVars>
      </dgm:prSet>
      <dgm:spPr/>
    </dgm:pt>
    <dgm:pt modelId="{1A4966BE-E13C-4333-A635-5B4639F5D80E}" type="pres">
      <dgm:prSet presAssocID="{116EDE09-2D09-40C7-AE46-1A338EE29F3F}" presName="hierChild2" presStyleCnt="0"/>
      <dgm:spPr/>
    </dgm:pt>
    <dgm:pt modelId="{25D937A0-4C69-4E35-B3C4-83F403F020E6}" type="pres">
      <dgm:prSet presAssocID="{961FFE0C-FDC1-445D-A0E6-85481FAA1E5B}" presName="hierRoot1" presStyleCnt="0"/>
      <dgm:spPr/>
    </dgm:pt>
    <dgm:pt modelId="{03C50385-2A60-409F-B4C7-648160CCCDE0}" type="pres">
      <dgm:prSet presAssocID="{961FFE0C-FDC1-445D-A0E6-85481FAA1E5B}" presName="composite" presStyleCnt="0"/>
      <dgm:spPr/>
    </dgm:pt>
    <dgm:pt modelId="{9AD78733-52A8-470C-88A6-846675D6671F}" type="pres">
      <dgm:prSet presAssocID="{961FFE0C-FDC1-445D-A0E6-85481FAA1E5B}" presName="background" presStyleLbl="node0" presStyleIdx="2" presStyleCnt="3"/>
      <dgm:spPr/>
    </dgm:pt>
    <dgm:pt modelId="{DB360BEC-6402-4B9D-B6E4-FBF2FDF00813}" type="pres">
      <dgm:prSet presAssocID="{961FFE0C-FDC1-445D-A0E6-85481FAA1E5B}" presName="text" presStyleLbl="fgAcc0" presStyleIdx="2" presStyleCnt="3">
        <dgm:presLayoutVars>
          <dgm:chPref val="3"/>
        </dgm:presLayoutVars>
      </dgm:prSet>
      <dgm:spPr/>
    </dgm:pt>
    <dgm:pt modelId="{D3098B62-74F9-403E-9FAF-9BBA4602910A}" type="pres">
      <dgm:prSet presAssocID="{961FFE0C-FDC1-445D-A0E6-85481FAA1E5B}" presName="hierChild2" presStyleCnt="0"/>
      <dgm:spPr/>
    </dgm:pt>
  </dgm:ptLst>
  <dgm:cxnLst>
    <dgm:cxn modelId="{1176EB09-6649-493D-BE6D-3055F1D05C53}" type="presOf" srcId="{116EDE09-2D09-40C7-AE46-1A338EE29F3F}" destId="{3C08B73D-03AA-498A-936B-F3908A962E6A}" srcOrd="0" destOrd="0" presId="urn:microsoft.com/office/officeart/2005/8/layout/hierarchy1"/>
    <dgm:cxn modelId="{223F8E21-EFD8-4F98-A055-B93ECE45A535}" srcId="{20D0E63A-FBA4-4A4F-9094-570BD17A66B4}" destId="{116EDE09-2D09-40C7-AE46-1A338EE29F3F}" srcOrd="1" destOrd="0" parTransId="{6ED8C5BB-9806-4EA8-913C-0994455794F7}" sibTransId="{EB9B6A98-5BE3-4361-BDD1-77D1EE798BF4}"/>
    <dgm:cxn modelId="{137EB726-802A-4933-AB95-22F8A35A395C}" srcId="{20D0E63A-FBA4-4A4F-9094-570BD17A66B4}" destId="{961FFE0C-FDC1-445D-A0E6-85481FAA1E5B}" srcOrd="2" destOrd="0" parTransId="{DC76554E-03F7-44E7-B477-23E7D9181FBC}" sibTransId="{DBAB66A6-3332-4307-98EE-A2DFFBA68249}"/>
    <dgm:cxn modelId="{F6E1385F-8A6A-4756-B83A-0E06924DA666}" type="presOf" srcId="{8A639C2B-6127-43A2-9A00-5EAC81303150}" destId="{081FE087-6B71-4992-B459-E4DF8F4A365D}" srcOrd="0" destOrd="0" presId="urn:microsoft.com/office/officeart/2005/8/layout/hierarchy1"/>
    <dgm:cxn modelId="{8C80838B-8B2F-4516-8850-DEBA5C00B9B6}" srcId="{20D0E63A-FBA4-4A4F-9094-570BD17A66B4}" destId="{8A639C2B-6127-43A2-9A00-5EAC81303150}" srcOrd="0" destOrd="0" parTransId="{9E029289-2868-4182-B15A-96E208D262F0}" sibTransId="{1D8C9A31-003E-466F-AF5C-9A5CC7B6A557}"/>
    <dgm:cxn modelId="{C8CBAF95-E9F8-4046-B6BE-C2D6F0208DE6}" type="presOf" srcId="{961FFE0C-FDC1-445D-A0E6-85481FAA1E5B}" destId="{DB360BEC-6402-4B9D-B6E4-FBF2FDF00813}" srcOrd="0" destOrd="0" presId="urn:microsoft.com/office/officeart/2005/8/layout/hierarchy1"/>
    <dgm:cxn modelId="{E3321BD9-CFDE-4B78-9E4B-DE78CA40FBCC}" type="presOf" srcId="{20D0E63A-FBA4-4A4F-9094-570BD17A66B4}" destId="{D7AAEDB5-6C2D-43AF-B840-A379CA634FFE}" srcOrd="0" destOrd="0" presId="urn:microsoft.com/office/officeart/2005/8/layout/hierarchy1"/>
    <dgm:cxn modelId="{C53F4A84-DC36-493C-A845-AB0C9780E377}" type="presParOf" srcId="{D7AAEDB5-6C2D-43AF-B840-A379CA634FFE}" destId="{3D22A6B7-9838-49F8-8D61-377BC6AA3058}" srcOrd="0" destOrd="0" presId="urn:microsoft.com/office/officeart/2005/8/layout/hierarchy1"/>
    <dgm:cxn modelId="{CD93F7B1-76B4-41BB-90F4-6980801B09A3}" type="presParOf" srcId="{3D22A6B7-9838-49F8-8D61-377BC6AA3058}" destId="{DC81677C-2A57-4C42-8D76-8CA17E7A9725}" srcOrd="0" destOrd="0" presId="urn:microsoft.com/office/officeart/2005/8/layout/hierarchy1"/>
    <dgm:cxn modelId="{33301E30-23CC-48F3-A839-A43A243CFC46}" type="presParOf" srcId="{DC81677C-2A57-4C42-8D76-8CA17E7A9725}" destId="{97E3E771-410B-424A-8669-2D862D2923B6}" srcOrd="0" destOrd="0" presId="urn:microsoft.com/office/officeart/2005/8/layout/hierarchy1"/>
    <dgm:cxn modelId="{78FB4987-7435-49B3-B88D-63A47AC2C324}" type="presParOf" srcId="{DC81677C-2A57-4C42-8D76-8CA17E7A9725}" destId="{081FE087-6B71-4992-B459-E4DF8F4A365D}" srcOrd="1" destOrd="0" presId="urn:microsoft.com/office/officeart/2005/8/layout/hierarchy1"/>
    <dgm:cxn modelId="{729F53B9-954F-4772-B2C6-927D1EF39F3C}" type="presParOf" srcId="{3D22A6B7-9838-49F8-8D61-377BC6AA3058}" destId="{7D8C321B-5BA1-400F-B575-35681A64E63A}" srcOrd="1" destOrd="0" presId="urn:microsoft.com/office/officeart/2005/8/layout/hierarchy1"/>
    <dgm:cxn modelId="{8442EC3A-B9DA-41D6-874F-0343CD4F0EE4}" type="presParOf" srcId="{D7AAEDB5-6C2D-43AF-B840-A379CA634FFE}" destId="{68CA1024-9764-42B9-8C78-5375AC707FAE}" srcOrd="1" destOrd="0" presId="urn:microsoft.com/office/officeart/2005/8/layout/hierarchy1"/>
    <dgm:cxn modelId="{1385412B-A704-4AC9-827B-FE3E9E25E172}" type="presParOf" srcId="{68CA1024-9764-42B9-8C78-5375AC707FAE}" destId="{25BF2F4F-A764-4601-88C9-8E7D80D193B1}" srcOrd="0" destOrd="0" presId="urn:microsoft.com/office/officeart/2005/8/layout/hierarchy1"/>
    <dgm:cxn modelId="{0851A9C1-550A-463B-9046-E20ED66FF309}" type="presParOf" srcId="{25BF2F4F-A764-4601-88C9-8E7D80D193B1}" destId="{500F98DD-1ACF-4FC6-9D8E-C06B8E1D8C85}" srcOrd="0" destOrd="0" presId="urn:microsoft.com/office/officeart/2005/8/layout/hierarchy1"/>
    <dgm:cxn modelId="{9040331A-4839-4AE8-9D67-6B1D858260C5}" type="presParOf" srcId="{25BF2F4F-A764-4601-88C9-8E7D80D193B1}" destId="{3C08B73D-03AA-498A-936B-F3908A962E6A}" srcOrd="1" destOrd="0" presId="urn:microsoft.com/office/officeart/2005/8/layout/hierarchy1"/>
    <dgm:cxn modelId="{5CAB7084-6147-4778-ADA9-B86104AB7262}" type="presParOf" srcId="{68CA1024-9764-42B9-8C78-5375AC707FAE}" destId="{1A4966BE-E13C-4333-A635-5B4639F5D80E}" srcOrd="1" destOrd="0" presId="urn:microsoft.com/office/officeart/2005/8/layout/hierarchy1"/>
    <dgm:cxn modelId="{DE441955-8AC4-497A-8509-7AE2AEF8DCE6}" type="presParOf" srcId="{D7AAEDB5-6C2D-43AF-B840-A379CA634FFE}" destId="{25D937A0-4C69-4E35-B3C4-83F403F020E6}" srcOrd="2" destOrd="0" presId="urn:microsoft.com/office/officeart/2005/8/layout/hierarchy1"/>
    <dgm:cxn modelId="{BD375B47-5CCF-46B6-B535-2C51D0302825}" type="presParOf" srcId="{25D937A0-4C69-4E35-B3C4-83F403F020E6}" destId="{03C50385-2A60-409F-B4C7-648160CCCDE0}" srcOrd="0" destOrd="0" presId="urn:microsoft.com/office/officeart/2005/8/layout/hierarchy1"/>
    <dgm:cxn modelId="{DB3CB009-BFB8-42CB-A709-2363F7DE4C27}" type="presParOf" srcId="{03C50385-2A60-409F-B4C7-648160CCCDE0}" destId="{9AD78733-52A8-470C-88A6-846675D6671F}" srcOrd="0" destOrd="0" presId="urn:microsoft.com/office/officeart/2005/8/layout/hierarchy1"/>
    <dgm:cxn modelId="{A9B385D2-5AE0-46AD-A938-56C73F994699}" type="presParOf" srcId="{03C50385-2A60-409F-B4C7-648160CCCDE0}" destId="{DB360BEC-6402-4B9D-B6E4-FBF2FDF00813}" srcOrd="1" destOrd="0" presId="urn:microsoft.com/office/officeart/2005/8/layout/hierarchy1"/>
    <dgm:cxn modelId="{4FE834EA-76A6-45FC-AA37-6C5C87996815}" type="presParOf" srcId="{25D937A0-4C69-4E35-B3C4-83F403F020E6}" destId="{D3098B62-74F9-403E-9FAF-9BBA4602910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863D43-8B8C-43ED-8054-C148DC3ECFEB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1B823A-78B8-4311-9A29-B97B4ADC6B67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Perdite termiche nei generatori e trasformatori</a:t>
          </a:r>
          <a:endParaRPr lang="en-US"/>
        </a:p>
      </dgm:t>
    </dgm:pt>
    <dgm:pt modelId="{A50B774D-A5DF-4D51-B696-294E2A3A72D8}" type="parTrans" cxnId="{00AAE56B-6080-4832-A400-7FCD1FEE8898}">
      <dgm:prSet/>
      <dgm:spPr/>
      <dgm:t>
        <a:bodyPr/>
        <a:lstStyle/>
        <a:p>
          <a:endParaRPr lang="en-US"/>
        </a:p>
      </dgm:t>
    </dgm:pt>
    <dgm:pt modelId="{3E66F55A-3C23-4738-8D7E-7BADDA56CFF3}" type="sibTrans" cxnId="{00AAE56B-6080-4832-A400-7FCD1FEE8898}">
      <dgm:prSet/>
      <dgm:spPr/>
      <dgm:t>
        <a:bodyPr/>
        <a:lstStyle/>
        <a:p>
          <a:endParaRPr lang="en-US"/>
        </a:p>
      </dgm:t>
    </dgm:pt>
    <dgm:pt modelId="{C2EAA70D-30EF-49A1-B00E-425C30608C5E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Dispersioni nelle reti di trasmissione (cavi che si riscaldano)</a:t>
          </a:r>
          <a:endParaRPr lang="en-US"/>
        </a:p>
      </dgm:t>
    </dgm:pt>
    <dgm:pt modelId="{3B9DA1A7-FC3D-4637-9502-7C61296CDCDA}" type="parTrans" cxnId="{A568ADB3-21AC-4A2C-822A-AA6876DE653F}">
      <dgm:prSet/>
      <dgm:spPr/>
      <dgm:t>
        <a:bodyPr/>
        <a:lstStyle/>
        <a:p>
          <a:endParaRPr lang="en-US"/>
        </a:p>
      </dgm:t>
    </dgm:pt>
    <dgm:pt modelId="{C03A1AD4-342B-4E34-A367-DBC4C51CEC71}" type="sibTrans" cxnId="{A568ADB3-21AC-4A2C-822A-AA6876DE653F}">
      <dgm:prSet/>
      <dgm:spPr/>
      <dgm:t>
        <a:bodyPr/>
        <a:lstStyle/>
        <a:p>
          <a:endParaRPr lang="en-US"/>
        </a:p>
      </dgm:t>
    </dgm:pt>
    <dgm:pt modelId="{82639FF8-EC9C-459C-B1F1-917EF6BEA134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Inefficienze negli impianti di trasformazione</a:t>
          </a:r>
          <a:endParaRPr lang="en-US"/>
        </a:p>
      </dgm:t>
    </dgm:pt>
    <dgm:pt modelId="{5E9D5AB5-72E1-40C9-93F4-0CDFA9B2E286}" type="parTrans" cxnId="{229530F7-2B73-4C4F-ACA5-C484CBD53947}">
      <dgm:prSet/>
      <dgm:spPr/>
      <dgm:t>
        <a:bodyPr/>
        <a:lstStyle/>
        <a:p>
          <a:endParaRPr lang="en-US"/>
        </a:p>
      </dgm:t>
    </dgm:pt>
    <dgm:pt modelId="{310771BA-FCDA-43CA-BC3E-EEF1F17016D1}" type="sibTrans" cxnId="{229530F7-2B73-4C4F-ACA5-C484CBD53947}">
      <dgm:prSet/>
      <dgm:spPr/>
      <dgm:t>
        <a:bodyPr/>
        <a:lstStyle/>
        <a:p>
          <a:endParaRPr lang="en-US"/>
        </a:p>
      </dgm:t>
    </dgm:pt>
    <dgm:pt modelId="{4C43B22D-D86D-4FD8-86E0-4064EC3A2704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Sprechi durante il trasporto</a:t>
          </a:r>
          <a:endParaRPr lang="en-US"/>
        </a:p>
      </dgm:t>
    </dgm:pt>
    <dgm:pt modelId="{4F60D3EB-3292-4CBC-84F6-39C8F5F9EC77}" type="parTrans" cxnId="{B8E8CC01-66AC-4902-96E6-2381684FD911}">
      <dgm:prSet/>
      <dgm:spPr/>
      <dgm:t>
        <a:bodyPr/>
        <a:lstStyle/>
        <a:p>
          <a:endParaRPr lang="en-US"/>
        </a:p>
      </dgm:t>
    </dgm:pt>
    <dgm:pt modelId="{332F0A48-F66C-4013-A647-77D80AEB3B93}" type="sibTrans" cxnId="{B8E8CC01-66AC-4902-96E6-2381684FD911}">
      <dgm:prSet/>
      <dgm:spPr/>
      <dgm:t>
        <a:bodyPr/>
        <a:lstStyle/>
        <a:p>
          <a:endParaRPr lang="en-US"/>
        </a:p>
      </dgm:t>
    </dgm:pt>
    <dgm:pt modelId="{52661A82-3329-4AE4-8834-FE592F1A75F8}" type="pres">
      <dgm:prSet presAssocID="{2F863D43-8B8C-43ED-8054-C148DC3ECFEB}" presName="root" presStyleCnt="0">
        <dgm:presLayoutVars>
          <dgm:dir/>
          <dgm:resizeHandles val="exact"/>
        </dgm:presLayoutVars>
      </dgm:prSet>
      <dgm:spPr/>
    </dgm:pt>
    <dgm:pt modelId="{08D98246-52BE-4494-B2B0-40DBD9AEFCA9}" type="pres">
      <dgm:prSet presAssocID="{371B823A-78B8-4311-9A29-B97B4ADC6B67}" presName="compNode" presStyleCnt="0"/>
      <dgm:spPr/>
    </dgm:pt>
    <dgm:pt modelId="{D6F0DF1C-0ABF-4C3F-A1F9-CB6E69AFAE00}" type="pres">
      <dgm:prSet presAssocID="{371B823A-78B8-4311-9A29-B97B4ADC6B6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B9E5F70F-7FCE-4817-8D47-368E2531B2AA}" type="pres">
      <dgm:prSet presAssocID="{371B823A-78B8-4311-9A29-B97B4ADC6B67}" presName="spaceRect" presStyleCnt="0"/>
      <dgm:spPr/>
    </dgm:pt>
    <dgm:pt modelId="{BB07C311-373C-4D33-A4C8-A5D5CAEF58D3}" type="pres">
      <dgm:prSet presAssocID="{371B823A-78B8-4311-9A29-B97B4ADC6B67}" presName="textRect" presStyleLbl="revTx" presStyleIdx="0" presStyleCnt="4">
        <dgm:presLayoutVars>
          <dgm:chMax val="1"/>
          <dgm:chPref val="1"/>
        </dgm:presLayoutVars>
      </dgm:prSet>
      <dgm:spPr/>
    </dgm:pt>
    <dgm:pt modelId="{8569CAFF-E9DA-4931-89A1-07507B1DF01D}" type="pres">
      <dgm:prSet presAssocID="{3E66F55A-3C23-4738-8D7E-7BADDA56CFF3}" presName="sibTrans" presStyleCnt="0"/>
      <dgm:spPr/>
    </dgm:pt>
    <dgm:pt modelId="{F6869887-BC4C-4836-B5C3-C3EBE3E2366A}" type="pres">
      <dgm:prSet presAssocID="{C2EAA70D-30EF-49A1-B00E-425C30608C5E}" presName="compNode" presStyleCnt="0"/>
      <dgm:spPr/>
    </dgm:pt>
    <dgm:pt modelId="{571DEA04-BADF-45E6-B218-6CE8F73A2EF0}" type="pres">
      <dgm:prSet presAssocID="{C2EAA70D-30EF-49A1-B00E-425C30608C5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ireless router"/>
        </a:ext>
      </dgm:extLst>
    </dgm:pt>
    <dgm:pt modelId="{97C5BE35-4397-4D69-8F86-809992F023A7}" type="pres">
      <dgm:prSet presAssocID="{C2EAA70D-30EF-49A1-B00E-425C30608C5E}" presName="spaceRect" presStyleCnt="0"/>
      <dgm:spPr/>
    </dgm:pt>
    <dgm:pt modelId="{B16C1B7D-7692-4563-A167-F0320BEC74F6}" type="pres">
      <dgm:prSet presAssocID="{C2EAA70D-30EF-49A1-B00E-425C30608C5E}" presName="textRect" presStyleLbl="revTx" presStyleIdx="1" presStyleCnt="4">
        <dgm:presLayoutVars>
          <dgm:chMax val="1"/>
          <dgm:chPref val="1"/>
        </dgm:presLayoutVars>
      </dgm:prSet>
      <dgm:spPr/>
    </dgm:pt>
    <dgm:pt modelId="{72E171BA-0FD4-4AB2-B3E0-1B6E3A620692}" type="pres">
      <dgm:prSet presAssocID="{C03A1AD4-342B-4E34-A367-DBC4C51CEC71}" presName="sibTrans" presStyleCnt="0"/>
      <dgm:spPr/>
    </dgm:pt>
    <dgm:pt modelId="{47A45BA3-241D-4E45-9028-1E525EFBA8A8}" type="pres">
      <dgm:prSet presAssocID="{82639FF8-EC9C-459C-B1F1-917EF6BEA134}" presName="compNode" presStyleCnt="0"/>
      <dgm:spPr/>
    </dgm:pt>
    <dgm:pt modelId="{89ECADDE-0B38-48F3-A12A-4343FC28585A}" type="pres">
      <dgm:prSet presAssocID="{82639FF8-EC9C-459C-B1F1-917EF6BEA13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bbrica"/>
        </a:ext>
      </dgm:extLst>
    </dgm:pt>
    <dgm:pt modelId="{9BA78ABE-8827-4B1D-9FC8-CAD62E951A2E}" type="pres">
      <dgm:prSet presAssocID="{82639FF8-EC9C-459C-B1F1-917EF6BEA134}" presName="spaceRect" presStyleCnt="0"/>
      <dgm:spPr/>
    </dgm:pt>
    <dgm:pt modelId="{D21500BD-C057-4893-890F-A8DAA6B48B75}" type="pres">
      <dgm:prSet presAssocID="{82639FF8-EC9C-459C-B1F1-917EF6BEA134}" presName="textRect" presStyleLbl="revTx" presStyleIdx="2" presStyleCnt="4">
        <dgm:presLayoutVars>
          <dgm:chMax val="1"/>
          <dgm:chPref val="1"/>
        </dgm:presLayoutVars>
      </dgm:prSet>
      <dgm:spPr/>
    </dgm:pt>
    <dgm:pt modelId="{4A68F045-571E-4719-95A6-CE3827BC572B}" type="pres">
      <dgm:prSet presAssocID="{310771BA-FCDA-43CA-BC3E-EEF1F17016D1}" presName="sibTrans" presStyleCnt="0"/>
      <dgm:spPr/>
    </dgm:pt>
    <dgm:pt modelId="{ADE76369-48FB-499A-A868-6FEBE3532C3F}" type="pres">
      <dgm:prSet presAssocID="{4C43B22D-D86D-4FD8-86E0-4064EC3A2704}" presName="compNode" presStyleCnt="0"/>
      <dgm:spPr/>
    </dgm:pt>
    <dgm:pt modelId="{47096CF3-69A9-4C03-A228-FEC1AD42EECD}" type="pres">
      <dgm:prSet presAssocID="{4C43B22D-D86D-4FD8-86E0-4064EC3A270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utomobile"/>
        </a:ext>
      </dgm:extLst>
    </dgm:pt>
    <dgm:pt modelId="{721085D2-C718-4104-85AC-2BD0CEBCB294}" type="pres">
      <dgm:prSet presAssocID="{4C43B22D-D86D-4FD8-86E0-4064EC3A2704}" presName="spaceRect" presStyleCnt="0"/>
      <dgm:spPr/>
    </dgm:pt>
    <dgm:pt modelId="{BBAE8611-38D3-45F8-9ACF-4432C893B20A}" type="pres">
      <dgm:prSet presAssocID="{4C43B22D-D86D-4FD8-86E0-4064EC3A270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44E3500-71BD-4536-8D33-604D5859C0BF}" type="presOf" srcId="{4C43B22D-D86D-4FD8-86E0-4064EC3A2704}" destId="{BBAE8611-38D3-45F8-9ACF-4432C893B20A}" srcOrd="0" destOrd="0" presId="urn:microsoft.com/office/officeart/2018/2/layout/IconLabelList"/>
    <dgm:cxn modelId="{B8E8CC01-66AC-4902-96E6-2381684FD911}" srcId="{2F863D43-8B8C-43ED-8054-C148DC3ECFEB}" destId="{4C43B22D-D86D-4FD8-86E0-4064EC3A2704}" srcOrd="3" destOrd="0" parTransId="{4F60D3EB-3292-4CBC-84F6-39C8F5F9EC77}" sibTransId="{332F0A48-F66C-4013-A647-77D80AEB3B93}"/>
    <dgm:cxn modelId="{CFDF4A09-1F0B-427B-9F0C-35227C45FDEB}" type="presOf" srcId="{2F863D43-8B8C-43ED-8054-C148DC3ECFEB}" destId="{52661A82-3329-4AE4-8834-FE592F1A75F8}" srcOrd="0" destOrd="0" presId="urn:microsoft.com/office/officeart/2018/2/layout/IconLabelList"/>
    <dgm:cxn modelId="{00AAE56B-6080-4832-A400-7FCD1FEE8898}" srcId="{2F863D43-8B8C-43ED-8054-C148DC3ECFEB}" destId="{371B823A-78B8-4311-9A29-B97B4ADC6B67}" srcOrd="0" destOrd="0" parTransId="{A50B774D-A5DF-4D51-B696-294E2A3A72D8}" sibTransId="{3E66F55A-3C23-4738-8D7E-7BADDA56CFF3}"/>
    <dgm:cxn modelId="{9C29CA8E-1477-4EF4-B758-3356FE6031D6}" type="presOf" srcId="{C2EAA70D-30EF-49A1-B00E-425C30608C5E}" destId="{B16C1B7D-7692-4563-A167-F0320BEC74F6}" srcOrd="0" destOrd="0" presId="urn:microsoft.com/office/officeart/2018/2/layout/IconLabelList"/>
    <dgm:cxn modelId="{A568ADB3-21AC-4A2C-822A-AA6876DE653F}" srcId="{2F863D43-8B8C-43ED-8054-C148DC3ECFEB}" destId="{C2EAA70D-30EF-49A1-B00E-425C30608C5E}" srcOrd="1" destOrd="0" parTransId="{3B9DA1A7-FC3D-4637-9502-7C61296CDCDA}" sibTransId="{C03A1AD4-342B-4E34-A367-DBC4C51CEC71}"/>
    <dgm:cxn modelId="{A35110D2-FBBA-48A6-847C-14220281CDE3}" type="presOf" srcId="{371B823A-78B8-4311-9A29-B97B4ADC6B67}" destId="{BB07C311-373C-4D33-A4C8-A5D5CAEF58D3}" srcOrd="0" destOrd="0" presId="urn:microsoft.com/office/officeart/2018/2/layout/IconLabelList"/>
    <dgm:cxn modelId="{A4CD00F1-9DF9-4D7A-9442-5D2C7DC12E39}" type="presOf" srcId="{82639FF8-EC9C-459C-B1F1-917EF6BEA134}" destId="{D21500BD-C057-4893-890F-A8DAA6B48B75}" srcOrd="0" destOrd="0" presId="urn:microsoft.com/office/officeart/2018/2/layout/IconLabelList"/>
    <dgm:cxn modelId="{229530F7-2B73-4C4F-ACA5-C484CBD53947}" srcId="{2F863D43-8B8C-43ED-8054-C148DC3ECFEB}" destId="{82639FF8-EC9C-459C-B1F1-917EF6BEA134}" srcOrd="2" destOrd="0" parTransId="{5E9D5AB5-72E1-40C9-93F4-0CDFA9B2E286}" sibTransId="{310771BA-FCDA-43CA-BC3E-EEF1F17016D1}"/>
    <dgm:cxn modelId="{43A93475-0E23-4830-B3BF-9210A5BFED16}" type="presParOf" srcId="{52661A82-3329-4AE4-8834-FE592F1A75F8}" destId="{08D98246-52BE-4494-B2B0-40DBD9AEFCA9}" srcOrd="0" destOrd="0" presId="urn:microsoft.com/office/officeart/2018/2/layout/IconLabelList"/>
    <dgm:cxn modelId="{1F825A3E-AC93-48BA-9CA6-C035F808A3DF}" type="presParOf" srcId="{08D98246-52BE-4494-B2B0-40DBD9AEFCA9}" destId="{D6F0DF1C-0ABF-4C3F-A1F9-CB6E69AFAE00}" srcOrd="0" destOrd="0" presId="urn:microsoft.com/office/officeart/2018/2/layout/IconLabelList"/>
    <dgm:cxn modelId="{03AB874F-2365-4A08-BC62-13893155E55C}" type="presParOf" srcId="{08D98246-52BE-4494-B2B0-40DBD9AEFCA9}" destId="{B9E5F70F-7FCE-4817-8D47-368E2531B2AA}" srcOrd="1" destOrd="0" presId="urn:microsoft.com/office/officeart/2018/2/layout/IconLabelList"/>
    <dgm:cxn modelId="{DAA2509B-4CAB-4198-8BA9-912682AD2A15}" type="presParOf" srcId="{08D98246-52BE-4494-B2B0-40DBD9AEFCA9}" destId="{BB07C311-373C-4D33-A4C8-A5D5CAEF58D3}" srcOrd="2" destOrd="0" presId="urn:microsoft.com/office/officeart/2018/2/layout/IconLabelList"/>
    <dgm:cxn modelId="{1F549524-FEEC-46F1-9A6F-EF38A073FACD}" type="presParOf" srcId="{52661A82-3329-4AE4-8834-FE592F1A75F8}" destId="{8569CAFF-E9DA-4931-89A1-07507B1DF01D}" srcOrd="1" destOrd="0" presId="urn:microsoft.com/office/officeart/2018/2/layout/IconLabelList"/>
    <dgm:cxn modelId="{05037A7D-BB59-4F06-A9D8-CEFE2813F70C}" type="presParOf" srcId="{52661A82-3329-4AE4-8834-FE592F1A75F8}" destId="{F6869887-BC4C-4836-B5C3-C3EBE3E2366A}" srcOrd="2" destOrd="0" presId="urn:microsoft.com/office/officeart/2018/2/layout/IconLabelList"/>
    <dgm:cxn modelId="{A7A095C6-FE53-4B2C-8EF5-5C65B63CFCF4}" type="presParOf" srcId="{F6869887-BC4C-4836-B5C3-C3EBE3E2366A}" destId="{571DEA04-BADF-45E6-B218-6CE8F73A2EF0}" srcOrd="0" destOrd="0" presId="urn:microsoft.com/office/officeart/2018/2/layout/IconLabelList"/>
    <dgm:cxn modelId="{C6067C46-DD3D-4292-9FA6-62824014E71D}" type="presParOf" srcId="{F6869887-BC4C-4836-B5C3-C3EBE3E2366A}" destId="{97C5BE35-4397-4D69-8F86-809992F023A7}" srcOrd="1" destOrd="0" presId="urn:microsoft.com/office/officeart/2018/2/layout/IconLabelList"/>
    <dgm:cxn modelId="{F0984829-0B23-4010-AC3A-BDA3ADE91D64}" type="presParOf" srcId="{F6869887-BC4C-4836-B5C3-C3EBE3E2366A}" destId="{B16C1B7D-7692-4563-A167-F0320BEC74F6}" srcOrd="2" destOrd="0" presId="urn:microsoft.com/office/officeart/2018/2/layout/IconLabelList"/>
    <dgm:cxn modelId="{58079CCD-5200-413F-A476-BDDAACB2A8E3}" type="presParOf" srcId="{52661A82-3329-4AE4-8834-FE592F1A75F8}" destId="{72E171BA-0FD4-4AB2-B3E0-1B6E3A620692}" srcOrd="3" destOrd="0" presId="urn:microsoft.com/office/officeart/2018/2/layout/IconLabelList"/>
    <dgm:cxn modelId="{C81B68E3-56EA-4E12-8E82-E8BBBD393D0A}" type="presParOf" srcId="{52661A82-3329-4AE4-8834-FE592F1A75F8}" destId="{47A45BA3-241D-4E45-9028-1E525EFBA8A8}" srcOrd="4" destOrd="0" presId="urn:microsoft.com/office/officeart/2018/2/layout/IconLabelList"/>
    <dgm:cxn modelId="{0DF49193-0D4E-45B1-A068-45A3B880AE68}" type="presParOf" srcId="{47A45BA3-241D-4E45-9028-1E525EFBA8A8}" destId="{89ECADDE-0B38-48F3-A12A-4343FC28585A}" srcOrd="0" destOrd="0" presId="urn:microsoft.com/office/officeart/2018/2/layout/IconLabelList"/>
    <dgm:cxn modelId="{42B7B55E-E3FD-4BDE-A3D4-8416DDA9167B}" type="presParOf" srcId="{47A45BA3-241D-4E45-9028-1E525EFBA8A8}" destId="{9BA78ABE-8827-4B1D-9FC8-CAD62E951A2E}" srcOrd="1" destOrd="0" presId="urn:microsoft.com/office/officeart/2018/2/layout/IconLabelList"/>
    <dgm:cxn modelId="{B284649A-42D6-4152-9C84-F9F64BF6BB58}" type="presParOf" srcId="{47A45BA3-241D-4E45-9028-1E525EFBA8A8}" destId="{D21500BD-C057-4893-890F-A8DAA6B48B75}" srcOrd="2" destOrd="0" presId="urn:microsoft.com/office/officeart/2018/2/layout/IconLabelList"/>
    <dgm:cxn modelId="{71371C8E-89F4-4685-B41C-EBACFCF3F6E7}" type="presParOf" srcId="{52661A82-3329-4AE4-8834-FE592F1A75F8}" destId="{4A68F045-571E-4719-95A6-CE3827BC572B}" srcOrd="5" destOrd="0" presId="urn:microsoft.com/office/officeart/2018/2/layout/IconLabelList"/>
    <dgm:cxn modelId="{9AEC7C75-3308-4C44-BB79-2BD9FF75CF13}" type="presParOf" srcId="{52661A82-3329-4AE4-8834-FE592F1A75F8}" destId="{ADE76369-48FB-499A-A868-6FEBE3532C3F}" srcOrd="6" destOrd="0" presId="urn:microsoft.com/office/officeart/2018/2/layout/IconLabelList"/>
    <dgm:cxn modelId="{EC01A030-E6DB-4774-A98B-256AC4636EDE}" type="presParOf" srcId="{ADE76369-48FB-499A-A868-6FEBE3532C3F}" destId="{47096CF3-69A9-4C03-A228-FEC1AD42EECD}" srcOrd="0" destOrd="0" presId="urn:microsoft.com/office/officeart/2018/2/layout/IconLabelList"/>
    <dgm:cxn modelId="{4C76C7BF-D9E0-4E2F-B6F1-17AA0948BF0E}" type="presParOf" srcId="{ADE76369-48FB-499A-A868-6FEBE3532C3F}" destId="{721085D2-C718-4104-85AC-2BD0CEBCB294}" srcOrd="1" destOrd="0" presId="urn:microsoft.com/office/officeart/2018/2/layout/IconLabelList"/>
    <dgm:cxn modelId="{65947E12-9706-4EA6-8585-DD9043893623}" type="presParOf" srcId="{ADE76369-48FB-499A-A868-6FEBE3532C3F}" destId="{BBAE8611-38D3-45F8-9ACF-4432C893B20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15B926-798C-4FC5-A93B-D7A47956B2D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646195B-85A7-438D-89B2-C2973C4110AD}">
      <dgm:prSet/>
      <dgm:spPr/>
      <dgm:t>
        <a:bodyPr/>
        <a:lstStyle/>
        <a:p>
          <a:r>
            <a:rPr lang="it-IT" dirty="0"/>
            <a:t>Più di un terzo dell'energia mondiale serve a riscaldare/raffreddare case e uffici</a:t>
          </a:r>
          <a:endParaRPr lang="en-US" dirty="0"/>
        </a:p>
      </dgm:t>
    </dgm:pt>
    <dgm:pt modelId="{82B5D1A8-4E0F-47BD-A92F-C37AAC98E7FF}" type="parTrans" cxnId="{7AF55BEE-64B9-462B-A52A-DE8BDD9725EC}">
      <dgm:prSet/>
      <dgm:spPr/>
      <dgm:t>
        <a:bodyPr/>
        <a:lstStyle/>
        <a:p>
          <a:endParaRPr lang="en-US"/>
        </a:p>
      </dgm:t>
    </dgm:pt>
    <dgm:pt modelId="{A3DE645A-BF9F-4713-9427-DD840B6B1EEF}" type="sibTrans" cxnId="{7AF55BEE-64B9-462B-A52A-DE8BDD9725EC}">
      <dgm:prSet/>
      <dgm:spPr/>
      <dgm:t>
        <a:bodyPr/>
        <a:lstStyle/>
        <a:p>
          <a:endParaRPr lang="en-US"/>
        </a:p>
      </dgm:t>
    </dgm:pt>
    <dgm:pt modelId="{13604B34-F345-482F-8E1C-2868E2768895}">
      <dgm:prSet/>
      <dgm:spPr/>
      <dgm:t>
        <a:bodyPr/>
        <a:lstStyle/>
        <a:p>
          <a:r>
            <a:rPr lang="it-IT"/>
            <a:t>Un terzo serve a muovere persone e merci</a:t>
          </a:r>
          <a:endParaRPr lang="en-US"/>
        </a:p>
      </dgm:t>
    </dgm:pt>
    <dgm:pt modelId="{84A86AB9-7441-49BF-B2DF-A5C146F3982E}" type="parTrans" cxnId="{579D2293-875C-4714-A7C3-ED46C5702A76}">
      <dgm:prSet/>
      <dgm:spPr/>
      <dgm:t>
        <a:bodyPr/>
        <a:lstStyle/>
        <a:p>
          <a:endParaRPr lang="en-US"/>
        </a:p>
      </dgm:t>
    </dgm:pt>
    <dgm:pt modelId="{BF570927-C167-4490-80E8-C42B1F398C99}" type="sibTrans" cxnId="{579D2293-875C-4714-A7C3-ED46C5702A76}">
      <dgm:prSet/>
      <dgm:spPr/>
      <dgm:t>
        <a:bodyPr/>
        <a:lstStyle/>
        <a:p>
          <a:endParaRPr lang="en-US"/>
        </a:p>
      </dgm:t>
    </dgm:pt>
    <dgm:pt modelId="{F0ABC607-6830-46CD-BC14-AA400039F798}">
      <dgm:prSet/>
      <dgm:spPr/>
      <dgm:t>
        <a:bodyPr/>
        <a:lstStyle/>
        <a:p>
          <a:r>
            <a:rPr lang="it-IT"/>
            <a:t>Un quarto serve a fabbricare beni (acciaio, plastica, cemento, ecc.)</a:t>
          </a:r>
          <a:endParaRPr lang="en-US"/>
        </a:p>
      </dgm:t>
    </dgm:pt>
    <dgm:pt modelId="{85C1CBB2-47F3-4A43-8EA1-CEA0F876A287}" type="parTrans" cxnId="{C4E1986E-D958-4CAE-A5C1-516906D4E024}">
      <dgm:prSet/>
      <dgm:spPr/>
      <dgm:t>
        <a:bodyPr/>
        <a:lstStyle/>
        <a:p>
          <a:endParaRPr lang="en-US"/>
        </a:p>
      </dgm:t>
    </dgm:pt>
    <dgm:pt modelId="{9D447744-6883-48B4-A387-8CF53FA12C50}" type="sibTrans" cxnId="{C4E1986E-D958-4CAE-A5C1-516906D4E024}">
      <dgm:prSet/>
      <dgm:spPr/>
      <dgm:t>
        <a:bodyPr/>
        <a:lstStyle/>
        <a:p>
          <a:endParaRPr lang="en-US"/>
        </a:p>
      </dgm:t>
    </dgm:pt>
    <dgm:pt modelId="{E91B45C2-37B4-4810-B122-7D958307ED0F}" type="pres">
      <dgm:prSet presAssocID="{5015B926-798C-4FC5-A93B-D7A47956B2D5}" presName="linear" presStyleCnt="0">
        <dgm:presLayoutVars>
          <dgm:animLvl val="lvl"/>
          <dgm:resizeHandles val="exact"/>
        </dgm:presLayoutVars>
      </dgm:prSet>
      <dgm:spPr/>
    </dgm:pt>
    <dgm:pt modelId="{039A7CA6-93C1-4A11-9717-54EEC29DC35C}" type="pres">
      <dgm:prSet presAssocID="{5646195B-85A7-438D-89B2-C2973C4110A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DCC8F78-6935-4EE8-A870-343B7BFF8EED}" type="pres">
      <dgm:prSet presAssocID="{A3DE645A-BF9F-4713-9427-DD840B6B1EEF}" presName="spacer" presStyleCnt="0"/>
      <dgm:spPr/>
    </dgm:pt>
    <dgm:pt modelId="{0A49931B-7F79-49D3-A572-0D781B20906E}" type="pres">
      <dgm:prSet presAssocID="{13604B34-F345-482F-8E1C-2868E276889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FF4AC85-A0F0-43F3-AD07-EF5194B1DB60}" type="pres">
      <dgm:prSet presAssocID="{BF570927-C167-4490-80E8-C42B1F398C99}" presName="spacer" presStyleCnt="0"/>
      <dgm:spPr/>
    </dgm:pt>
    <dgm:pt modelId="{06263B56-5D5C-4499-938C-A3380034CBD1}" type="pres">
      <dgm:prSet presAssocID="{F0ABC607-6830-46CD-BC14-AA400039F79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4E1986E-D958-4CAE-A5C1-516906D4E024}" srcId="{5015B926-798C-4FC5-A93B-D7A47956B2D5}" destId="{F0ABC607-6830-46CD-BC14-AA400039F798}" srcOrd="2" destOrd="0" parTransId="{85C1CBB2-47F3-4A43-8EA1-CEA0F876A287}" sibTransId="{9D447744-6883-48B4-A387-8CF53FA12C50}"/>
    <dgm:cxn modelId="{EC75B053-7296-437B-BC87-5E3DBEF7A579}" type="presOf" srcId="{5646195B-85A7-438D-89B2-C2973C4110AD}" destId="{039A7CA6-93C1-4A11-9717-54EEC29DC35C}" srcOrd="0" destOrd="0" presId="urn:microsoft.com/office/officeart/2005/8/layout/vList2"/>
    <dgm:cxn modelId="{B5B15C7E-F3DF-488A-ADBF-9BD722E9D0CA}" type="presOf" srcId="{F0ABC607-6830-46CD-BC14-AA400039F798}" destId="{06263B56-5D5C-4499-938C-A3380034CBD1}" srcOrd="0" destOrd="0" presId="urn:microsoft.com/office/officeart/2005/8/layout/vList2"/>
    <dgm:cxn modelId="{A328608B-D540-4465-AB44-37CAA70684FA}" type="presOf" srcId="{13604B34-F345-482F-8E1C-2868E2768895}" destId="{0A49931B-7F79-49D3-A572-0D781B20906E}" srcOrd="0" destOrd="0" presId="urn:microsoft.com/office/officeart/2005/8/layout/vList2"/>
    <dgm:cxn modelId="{579D2293-875C-4714-A7C3-ED46C5702A76}" srcId="{5015B926-798C-4FC5-A93B-D7A47956B2D5}" destId="{13604B34-F345-482F-8E1C-2868E2768895}" srcOrd="1" destOrd="0" parTransId="{84A86AB9-7441-49BF-B2DF-A5C146F3982E}" sibTransId="{BF570927-C167-4490-80E8-C42B1F398C99}"/>
    <dgm:cxn modelId="{A45033A5-0E9D-41F5-8CC0-1597B5497CE0}" type="presOf" srcId="{5015B926-798C-4FC5-A93B-D7A47956B2D5}" destId="{E91B45C2-37B4-4810-B122-7D958307ED0F}" srcOrd="0" destOrd="0" presId="urn:microsoft.com/office/officeart/2005/8/layout/vList2"/>
    <dgm:cxn modelId="{7AF55BEE-64B9-462B-A52A-DE8BDD9725EC}" srcId="{5015B926-798C-4FC5-A93B-D7A47956B2D5}" destId="{5646195B-85A7-438D-89B2-C2973C4110AD}" srcOrd="0" destOrd="0" parTransId="{82B5D1A8-4E0F-47BD-A92F-C37AAC98E7FF}" sibTransId="{A3DE645A-BF9F-4713-9427-DD840B6B1EEF}"/>
    <dgm:cxn modelId="{13FC2240-27E3-455D-9BFC-DF0DD229F2A2}" type="presParOf" srcId="{E91B45C2-37B4-4810-B122-7D958307ED0F}" destId="{039A7CA6-93C1-4A11-9717-54EEC29DC35C}" srcOrd="0" destOrd="0" presId="urn:microsoft.com/office/officeart/2005/8/layout/vList2"/>
    <dgm:cxn modelId="{D1FDFB60-3016-4D1E-932D-97BC552BA5DF}" type="presParOf" srcId="{E91B45C2-37B4-4810-B122-7D958307ED0F}" destId="{1DCC8F78-6935-4EE8-A870-343B7BFF8EED}" srcOrd="1" destOrd="0" presId="urn:microsoft.com/office/officeart/2005/8/layout/vList2"/>
    <dgm:cxn modelId="{68D63839-4B04-479D-94FB-71C2C26FBC49}" type="presParOf" srcId="{E91B45C2-37B4-4810-B122-7D958307ED0F}" destId="{0A49931B-7F79-49D3-A572-0D781B20906E}" srcOrd="2" destOrd="0" presId="urn:microsoft.com/office/officeart/2005/8/layout/vList2"/>
    <dgm:cxn modelId="{BB3AFF67-5F32-4861-8B6B-139580FE0E1A}" type="presParOf" srcId="{E91B45C2-37B4-4810-B122-7D958307ED0F}" destId="{DFF4AC85-A0F0-43F3-AD07-EF5194B1DB60}" srcOrd="3" destOrd="0" presId="urn:microsoft.com/office/officeart/2005/8/layout/vList2"/>
    <dgm:cxn modelId="{CD2CA550-193A-4C50-B33E-F59F08FCFE55}" type="presParOf" srcId="{E91B45C2-37B4-4810-B122-7D958307ED0F}" destId="{06263B56-5D5C-4499-938C-A3380034CBD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54563F-2383-425B-A71F-667255CC7A7F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9ABE38-1B3C-452D-AA15-CB8C9E458C13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Energetico (centrali, riscaldamento) – 27%</a:t>
          </a:r>
          <a:endParaRPr lang="en-US"/>
        </a:p>
      </dgm:t>
    </dgm:pt>
    <dgm:pt modelId="{F1EA2F26-1F33-42CB-8E55-763E25FF88E6}" type="parTrans" cxnId="{16A96FB4-D432-4158-8BE8-B886E50CCF25}">
      <dgm:prSet/>
      <dgm:spPr/>
      <dgm:t>
        <a:bodyPr/>
        <a:lstStyle/>
        <a:p>
          <a:endParaRPr lang="en-US"/>
        </a:p>
      </dgm:t>
    </dgm:pt>
    <dgm:pt modelId="{E69D392D-1244-4433-BBD4-2F02F4CF364C}" type="sibTrans" cxnId="{16A96FB4-D432-4158-8BE8-B886E50CCF25}">
      <dgm:prSet/>
      <dgm:spPr/>
      <dgm:t>
        <a:bodyPr/>
        <a:lstStyle/>
        <a:p>
          <a:endParaRPr lang="en-US"/>
        </a:p>
      </dgm:t>
    </dgm:pt>
    <dgm:pt modelId="{C77ACBED-4C98-4C6C-A312-91AF37D5FF6A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Trasporti (aerei, camion, auto) – 24%</a:t>
          </a:r>
          <a:endParaRPr lang="en-US"/>
        </a:p>
      </dgm:t>
    </dgm:pt>
    <dgm:pt modelId="{7616486F-8386-42BB-A851-22DABD16DD4B}" type="parTrans" cxnId="{695F9786-AD6B-4DD3-982D-07432B6D9D78}">
      <dgm:prSet/>
      <dgm:spPr/>
      <dgm:t>
        <a:bodyPr/>
        <a:lstStyle/>
        <a:p>
          <a:endParaRPr lang="en-US"/>
        </a:p>
      </dgm:t>
    </dgm:pt>
    <dgm:pt modelId="{58D8463F-1633-44F2-84F0-BC98819E4356}" type="sibTrans" cxnId="{695F9786-AD6B-4DD3-982D-07432B6D9D78}">
      <dgm:prSet/>
      <dgm:spPr/>
      <dgm:t>
        <a:bodyPr/>
        <a:lstStyle/>
        <a:p>
          <a:endParaRPr lang="en-US"/>
        </a:p>
      </dgm:t>
    </dgm:pt>
    <dgm:pt modelId="{C364CA3D-7537-4262-B3CC-7098AA010AF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Industria pesante (acciaio, cemento, chimico) – 21%</a:t>
          </a:r>
          <a:endParaRPr lang="en-US"/>
        </a:p>
      </dgm:t>
    </dgm:pt>
    <dgm:pt modelId="{E1DF4884-33C4-4FD5-937D-327EF3679C7D}" type="parTrans" cxnId="{2C826CC4-F3DC-4F37-A860-7C4224050603}">
      <dgm:prSet/>
      <dgm:spPr/>
      <dgm:t>
        <a:bodyPr/>
        <a:lstStyle/>
        <a:p>
          <a:endParaRPr lang="en-US"/>
        </a:p>
      </dgm:t>
    </dgm:pt>
    <dgm:pt modelId="{D1A5B1E7-2DBE-4DEA-A07A-AA27EBAD86FD}" type="sibTrans" cxnId="{2C826CC4-F3DC-4F37-A860-7C4224050603}">
      <dgm:prSet/>
      <dgm:spPr/>
      <dgm:t>
        <a:bodyPr/>
        <a:lstStyle/>
        <a:p>
          <a:endParaRPr lang="en-US"/>
        </a:p>
      </dgm:t>
    </dgm:pt>
    <dgm:pt modelId="{5A7F3971-DEEE-463E-980C-9A52184F6ED8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Agricoltura (allevamenti, fertilizzanti) – 10%</a:t>
          </a:r>
          <a:endParaRPr lang="en-US"/>
        </a:p>
      </dgm:t>
    </dgm:pt>
    <dgm:pt modelId="{39D8DD18-79AC-449E-9DC9-7E8982292222}" type="parTrans" cxnId="{D3921E99-EBD3-493B-B583-F07676C2141E}">
      <dgm:prSet/>
      <dgm:spPr/>
      <dgm:t>
        <a:bodyPr/>
        <a:lstStyle/>
        <a:p>
          <a:endParaRPr lang="en-US"/>
        </a:p>
      </dgm:t>
    </dgm:pt>
    <dgm:pt modelId="{CE7CCDCE-B10A-4DAB-AB04-3941C681A784}" type="sibTrans" cxnId="{D3921E99-EBD3-493B-B583-F07676C2141E}">
      <dgm:prSet/>
      <dgm:spPr/>
      <dgm:t>
        <a:bodyPr/>
        <a:lstStyle/>
        <a:p>
          <a:endParaRPr lang="en-US"/>
        </a:p>
      </dgm:t>
    </dgm:pt>
    <dgm:pt modelId="{953504F3-2654-4081-9C0C-2AF99190FED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Edilizia (case nuove, costruzioni) – 9%</a:t>
          </a:r>
          <a:endParaRPr lang="en-US"/>
        </a:p>
      </dgm:t>
    </dgm:pt>
    <dgm:pt modelId="{9BBE080E-A3BF-475B-87FC-3849DDB619F3}" type="parTrans" cxnId="{7EE83D06-2000-4947-877F-CC17C680A10A}">
      <dgm:prSet/>
      <dgm:spPr/>
      <dgm:t>
        <a:bodyPr/>
        <a:lstStyle/>
        <a:p>
          <a:endParaRPr lang="en-US"/>
        </a:p>
      </dgm:t>
    </dgm:pt>
    <dgm:pt modelId="{DDCBE3F0-AC07-482C-A4D0-48E61B5F2752}" type="sibTrans" cxnId="{7EE83D06-2000-4947-877F-CC17C680A10A}">
      <dgm:prSet/>
      <dgm:spPr/>
      <dgm:t>
        <a:bodyPr/>
        <a:lstStyle/>
        <a:p>
          <a:endParaRPr lang="en-US"/>
        </a:p>
      </dgm:t>
    </dgm:pt>
    <dgm:pt modelId="{8B16916A-5A80-4584-9950-D8AD849E0739}" type="pres">
      <dgm:prSet presAssocID="{9C54563F-2383-425B-A71F-667255CC7A7F}" presName="root" presStyleCnt="0">
        <dgm:presLayoutVars>
          <dgm:dir/>
          <dgm:resizeHandles val="exact"/>
        </dgm:presLayoutVars>
      </dgm:prSet>
      <dgm:spPr/>
    </dgm:pt>
    <dgm:pt modelId="{D45C04BA-B3AE-48B1-88E6-6A47C88FF3C4}" type="pres">
      <dgm:prSet presAssocID="{F99ABE38-1B3C-452D-AA15-CB8C9E458C13}" presName="compNode" presStyleCnt="0"/>
      <dgm:spPr/>
    </dgm:pt>
    <dgm:pt modelId="{91381023-1ECA-4115-851C-2A04F6948693}" type="pres">
      <dgm:prSet presAssocID="{F99ABE38-1B3C-452D-AA15-CB8C9E458C1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lta tensione con riempimento a tinta unita"/>
        </a:ext>
      </dgm:extLst>
    </dgm:pt>
    <dgm:pt modelId="{AB346B3F-ACD1-47BC-92D5-5B544996F2DB}" type="pres">
      <dgm:prSet presAssocID="{F99ABE38-1B3C-452D-AA15-CB8C9E458C13}" presName="spaceRect" presStyleCnt="0"/>
      <dgm:spPr/>
    </dgm:pt>
    <dgm:pt modelId="{8E0E8724-CDD5-4F81-BF19-A9122876B6DC}" type="pres">
      <dgm:prSet presAssocID="{F99ABE38-1B3C-452D-AA15-CB8C9E458C13}" presName="textRect" presStyleLbl="revTx" presStyleIdx="0" presStyleCnt="5">
        <dgm:presLayoutVars>
          <dgm:chMax val="1"/>
          <dgm:chPref val="1"/>
        </dgm:presLayoutVars>
      </dgm:prSet>
      <dgm:spPr/>
    </dgm:pt>
    <dgm:pt modelId="{DE7F48C3-AEE4-43F1-95FC-B18486912DA1}" type="pres">
      <dgm:prSet presAssocID="{E69D392D-1244-4433-BBD4-2F02F4CF364C}" presName="sibTrans" presStyleCnt="0"/>
      <dgm:spPr/>
    </dgm:pt>
    <dgm:pt modelId="{7C34C72F-006A-45AF-9C73-3D3A218EF589}" type="pres">
      <dgm:prSet presAssocID="{C77ACBED-4C98-4C6C-A312-91AF37D5FF6A}" presName="compNode" presStyleCnt="0"/>
      <dgm:spPr/>
    </dgm:pt>
    <dgm:pt modelId="{DF22C2A4-8264-4132-B04D-F4D62A1E6E2B}" type="pres">
      <dgm:prSet presAssocID="{C77ACBED-4C98-4C6C-A312-91AF37D5FF6A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ump truck"/>
        </a:ext>
      </dgm:extLst>
    </dgm:pt>
    <dgm:pt modelId="{E090870A-9812-424F-9EA2-CEA927FD6C10}" type="pres">
      <dgm:prSet presAssocID="{C77ACBED-4C98-4C6C-A312-91AF37D5FF6A}" presName="spaceRect" presStyleCnt="0"/>
      <dgm:spPr/>
    </dgm:pt>
    <dgm:pt modelId="{5F7B0DBD-02DA-469E-8730-2730BDFEA939}" type="pres">
      <dgm:prSet presAssocID="{C77ACBED-4C98-4C6C-A312-91AF37D5FF6A}" presName="textRect" presStyleLbl="revTx" presStyleIdx="1" presStyleCnt="5">
        <dgm:presLayoutVars>
          <dgm:chMax val="1"/>
          <dgm:chPref val="1"/>
        </dgm:presLayoutVars>
      </dgm:prSet>
      <dgm:spPr/>
    </dgm:pt>
    <dgm:pt modelId="{2B8E992B-17AF-415F-A403-83AD90549B78}" type="pres">
      <dgm:prSet presAssocID="{58D8463F-1633-44F2-84F0-BC98819E4356}" presName="sibTrans" presStyleCnt="0"/>
      <dgm:spPr/>
    </dgm:pt>
    <dgm:pt modelId="{1434B75F-2005-437A-9839-12EBC93E8FD0}" type="pres">
      <dgm:prSet presAssocID="{C364CA3D-7537-4262-B3CC-7098AA010AF6}" presName="compNode" presStyleCnt="0"/>
      <dgm:spPr/>
    </dgm:pt>
    <dgm:pt modelId="{EA77357E-7887-4F60-84D8-921A44348F25}" type="pres">
      <dgm:prSet presAssocID="{C364CA3D-7537-4262-B3CC-7098AA010AF6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bbrica con riempimento a tinta unita"/>
        </a:ext>
      </dgm:extLst>
    </dgm:pt>
    <dgm:pt modelId="{38F611DC-C25B-4D15-9141-1C4024F4079F}" type="pres">
      <dgm:prSet presAssocID="{C364CA3D-7537-4262-B3CC-7098AA010AF6}" presName="spaceRect" presStyleCnt="0"/>
      <dgm:spPr/>
    </dgm:pt>
    <dgm:pt modelId="{22B1070F-9089-42BF-AC39-B4FBB6D1084C}" type="pres">
      <dgm:prSet presAssocID="{C364CA3D-7537-4262-B3CC-7098AA010AF6}" presName="textRect" presStyleLbl="revTx" presStyleIdx="2" presStyleCnt="5">
        <dgm:presLayoutVars>
          <dgm:chMax val="1"/>
          <dgm:chPref val="1"/>
        </dgm:presLayoutVars>
      </dgm:prSet>
      <dgm:spPr/>
    </dgm:pt>
    <dgm:pt modelId="{315AE861-D90D-43AB-9229-95AD04C97983}" type="pres">
      <dgm:prSet presAssocID="{D1A5B1E7-2DBE-4DEA-A07A-AA27EBAD86FD}" presName="sibTrans" presStyleCnt="0"/>
      <dgm:spPr/>
    </dgm:pt>
    <dgm:pt modelId="{91053577-EA6E-48A3-913E-0FAA75FAC3B2}" type="pres">
      <dgm:prSet presAssocID="{5A7F3971-DEEE-463E-980C-9A52184F6ED8}" presName="compNode" presStyleCnt="0"/>
      <dgm:spPr/>
    </dgm:pt>
    <dgm:pt modelId="{FE6AC466-CEDF-4BE3-BD61-BB2B35CE805A}" type="pres">
      <dgm:prSet presAssocID="{5A7F3971-DEEE-463E-980C-9A52184F6ED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9C6B8249-1745-4C8A-8FDB-681C556AB9AA}" type="pres">
      <dgm:prSet presAssocID="{5A7F3971-DEEE-463E-980C-9A52184F6ED8}" presName="spaceRect" presStyleCnt="0"/>
      <dgm:spPr/>
    </dgm:pt>
    <dgm:pt modelId="{83CD9B37-0491-40D5-B556-93A0DCE835C1}" type="pres">
      <dgm:prSet presAssocID="{5A7F3971-DEEE-463E-980C-9A52184F6ED8}" presName="textRect" presStyleLbl="revTx" presStyleIdx="3" presStyleCnt="5">
        <dgm:presLayoutVars>
          <dgm:chMax val="1"/>
          <dgm:chPref val="1"/>
        </dgm:presLayoutVars>
      </dgm:prSet>
      <dgm:spPr/>
    </dgm:pt>
    <dgm:pt modelId="{19CC0B98-FF1F-4386-A5D5-65682E543FA0}" type="pres">
      <dgm:prSet presAssocID="{CE7CCDCE-B10A-4DAB-AB04-3941C681A784}" presName="sibTrans" presStyleCnt="0"/>
      <dgm:spPr/>
    </dgm:pt>
    <dgm:pt modelId="{9067A0C8-BA63-455A-8598-9FD0C473F6E5}" type="pres">
      <dgm:prSet presAssocID="{953504F3-2654-4081-9C0C-2AF99190FED2}" presName="compNode" presStyleCnt="0"/>
      <dgm:spPr/>
    </dgm:pt>
    <dgm:pt modelId="{7C1C2BCD-3FFD-486E-AC2E-7B3AA3385566}" type="pres">
      <dgm:prSet presAssocID="{953504F3-2654-4081-9C0C-2AF99190FED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vatore"/>
        </a:ext>
      </dgm:extLst>
    </dgm:pt>
    <dgm:pt modelId="{2C31D507-B4F1-422F-B9D7-1286DF1A79DA}" type="pres">
      <dgm:prSet presAssocID="{953504F3-2654-4081-9C0C-2AF99190FED2}" presName="spaceRect" presStyleCnt="0"/>
      <dgm:spPr/>
    </dgm:pt>
    <dgm:pt modelId="{E67C2B85-F223-40B4-8EED-006ABED7C0AD}" type="pres">
      <dgm:prSet presAssocID="{953504F3-2654-4081-9C0C-2AF99190FED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7EE83D06-2000-4947-877F-CC17C680A10A}" srcId="{9C54563F-2383-425B-A71F-667255CC7A7F}" destId="{953504F3-2654-4081-9C0C-2AF99190FED2}" srcOrd="4" destOrd="0" parTransId="{9BBE080E-A3BF-475B-87FC-3849DDB619F3}" sibTransId="{DDCBE3F0-AC07-482C-A4D0-48E61B5F2752}"/>
    <dgm:cxn modelId="{528E471E-CBA7-40B1-9F0F-34928FEFEEEC}" type="presOf" srcId="{C364CA3D-7537-4262-B3CC-7098AA010AF6}" destId="{22B1070F-9089-42BF-AC39-B4FBB6D1084C}" srcOrd="0" destOrd="0" presId="urn:microsoft.com/office/officeart/2018/2/layout/IconLabelList"/>
    <dgm:cxn modelId="{27FA5F3B-A083-4DDC-8418-8F4B2E197AA3}" type="presOf" srcId="{C77ACBED-4C98-4C6C-A312-91AF37D5FF6A}" destId="{5F7B0DBD-02DA-469E-8730-2730BDFEA939}" srcOrd="0" destOrd="0" presId="urn:microsoft.com/office/officeart/2018/2/layout/IconLabelList"/>
    <dgm:cxn modelId="{DE52B248-FCA1-41C8-A6F8-69F0F1A724C1}" type="presOf" srcId="{F99ABE38-1B3C-452D-AA15-CB8C9E458C13}" destId="{8E0E8724-CDD5-4F81-BF19-A9122876B6DC}" srcOrd="0" destOrd="0" presId="urn:microsoft.com/office/officeart/2018/2/layout/IconLabelList"/>
    <dgm:cxn modelId="{695F9786-AD6B-4DD3-982D-07432B6D9D78}" srcId="{9C54563F-2383-425B-A71F-667255CC7A7F}" destId="{C77ACBED-4C98-4C6C-A312-91AF37D5FF6A}" srcOrd="1" destOrd="0" parTransId="{7616486F-8386-42BB-A851-22DABD16DD4B}" sibTransId="{58D8463F-1633-44F2-84F0-BC98819E4356}"/>
    <dgm:cxn modelId="{927F4D8A-E2D0-4214-983B-AC8B0AF69725}" type="presOf" srcId="{5A7F3971-DEEE-463E-980C-9A52184F6ED8}" destId="{83CD9B37-0491-40D5-B556-93A0DCE835C1}" srcOrd="0" destOrd="0" presId="urn:microsoft.com/office/officeart/2018/2/layout/IconLabelList"/>
    <dgm:cxn modelId="{DBE75597-F347-4E61-9C46-9B77E8DCE980}" type="presOf" srcId="{953504F3-2654-4081-9C0C-2AF99190FED2}" destId="{E67C2B85-F223-40B4-8EED-006ABED7C0AD}" srcOrd="0" destOrd="0" presId="urn:microsoft.com/office/officeart/2018/2/layout/IconLabelList"/>
    <dgm:cxn modelId="{D3921E99-EBD3-493B-B583-F07676C2141E}" srcId="{9C54563F-2383-425B-A71F-667255CC7A7F}" destId="{5A7F3971-DEEE-463E-980C-9A52184F6ED8}" srcOrd="3" destOrd="0" parTransId="{39D8DD18-79AC-449E-9DC9-7E8982292222}" sibTransId="{CE7CCDCE-B10A-4DAB-AB04-3941C681A784}"/>
    <dgm:cxn modelId="{55C5C999-9B43-4E37-8C16-716698E9D560}" type="presOf" srcId="{9C54563F-2383-425B-A71F-667255CC7A7F}" destId="{8B16916A-5A80-4584-9950-D8AD849E0739}" srcOrd="0" destOrd="0" presId="urn:microsoft.com/office/officeart/2018/2/layout/IconLabelList"/>
    <dgm:cxn modelId="{16A96FB4-D432-4158-8BE8-B886E50CCF25}" srcId="{9C54563F-2383-425B-A71F-667255CC7A7F}" destId="{F99ABE38-1B3C-452D-AA15-CB8C9E458C13}" srcOrd="0" destOrd="0" parTransId="{F1EA2F26-1F33-42CB-8E55-763E25FF88E6}" sibTransId="{E69D392D-1244-4433-BBD4-2F02F4CF364C}"/>
    <dgm:cxn modelId="{2C826CC4-F3DC-4F37-A860-7C4224050603}" srcId="{9C54563F-2383-425B-A71F-667255CC7A7F}" destId="{C364CA3D-7537-4262-B3CC-7098AA010AF6}" srcOrd="2" destOrd="0" parTransId="{E1DF4884-33C4-4FD5-937D-327EF3679C7D}" sibTransId="{D1A5B1E7-2DBE-4DEA-A07A-AA27EBAD86FD}"/>
    <dgm:cxn modelId="{EFBE7C45-EE13-467C-AEF0-B41345C93988}" type="presParOf" srcId="{8B16916A-5A80-4584-9950-D8AD849E0739}" destId="{D45C04BA-B3AE-48B1-88E6-6A47C88FF3C4}" srcOrd="0" destOrd="0" presId="urn:microsoft.com/office/officeart/2018/2/layout/IconLabelList"/>
    <dgm:cxn modelId="{D4E03190-65E9-4100-A79C-7F00C9E3D547}" type="presParOf" srcId="{D45C04BA-B3AE-48B1-88E6-6A47C88FF3C4}" destId="{91381023-1ECA-4115-851C-2A04F6948693}" srcOrd="0" destOrd="0" presId="urn:microsoft.com/office/officeart/2018/2/layout/IconLabelList"/>
    <dgm:cxn modelId="{EBF41F5A-A268-48AF-A170-6ACF91832729}" type="presParOf" srcId="{D45C04BA-B3AE-48B1-88E6-6A47C88FF3C4}" destId="{AB346B3F-ACD1-47BC-92D5-5B544996F2DB}" srcOrd="1" destOrd="0" presId="urn:microsoft.com/office/officeart/2018/2/layout/IconLabelList"/>
    <dgm:cxn modelId="{F03D7B0C-3953-406D-954A-F2327893E930}" type="presParOf" srcId="{D45C04BA-B3AE-48B1-88E6-6A47C88FF3C4}" destId="{8E0E8724-CDD5-4F81-BF19-A9122876B6DC}" srcOrd="2" destOrd="0" presId="urn:microsoft.com/office/officeart/2018/2/layout/IconLabelList"/>
    <dgm:cxn modelId="{AB8E152A-C13F-430D-BD6E-128D1D8DE327}" type="presParOf" srcId="{8B16916A-5A80-4584-9950-D8AD849E0739}" destId="{DE7F48C3-AEE4-43F1-95FC-B18486912DA1}" srcOrd="1" destOrd="0" presId="urn:microsoft.com/office/officeart/2018/2/layout/IconLabelList"/>
    <dgm:cxn modelId="{54F259B9-5A3D-4691-9F9E-FBD2AC749B1F}" type="presParOf" srcId="{8B16916A-5A80-4584-9950-D8AD849E0739}" destId="{7C34C72F-006A-45AF-9C73-3D3A218EF589}" srcOrd="2" destOrd="0" presId="urn:microsoft.com/office/officeart/2018/2/layout/IconLabelList"/>
    <dgm:cxn modelId="{ACADE86F-7C23-4C96-AFBF-25F2157A203F}" type="presParOf" srcId="{7C34C72F-006A-45AF-9C73-3D3A218EF589}" destId="{DF22C2A4-8264-4132-B04D-F4D62A1E6E2B}" srcOrd="0" destOrd="0" presId="urn:microsoft.com/office/officeart/2018/2/layout/IconLabelList"/>
    <dgm:cxn modelId="{B1477037-2A20-44D1-AD5A-0475EF9F3AC1}" type="presParOf" srcId="{7C34C72F-006A-45AF-9C73-3D3A218EF589}" destId="{E090870A-9812-424F-9EA2-CEA927FD6C10}" srcOrd="1" destOrd="0" presId="urn:microsoft.com/office/officeart/2018/2/layout/IconLabelList"/>
    <dgm:cxn modelId="{51DE8E08-3775-48C0-BA54-711B7A6F1325}" type="presParOf" srcId="{7C34C72F-006A-45AF-9C73-3D3A218EF589}" destId="{5F7B0DBD-02DA-469E-8730-2730BDFEA939}" srcOrd="2" destOrd="0" presId="urn:microsoft.com/office/officeart/2018/2/layout/IconLabelList"/>
    <dgm:cxn modelId="{D310F0AE-D65C-4B99-865C-8902CF0BAEAD}" type="presParOf" srcId="{8B16916A-5A80-4584-9950-D8AD849E0739}" destId="{2B8E992B-17AF-415F-A403-83AD90549B78}" srcOrd="3" destOrd="0" presId="urn:microsoft.com/office/officeart/2018/2/layout/IconLabelList"/>
    <dgm:cxn modelId="{8B86AB6C-2115-4C0F-A929-A4D3FDC600A2}" type="presParOf" srcId="{8B16916A-5A80-4584-9950-D8AD849E0739}" destId="{1434B75F-2005-437A-9839-12EBC93E8FD0}" srcOrd="4" destOrd="0" presId="urn:microsoft.com/office/officeart/2018/2/layout/IconLabelList"/>
    <dgm:cxn modelId="{3332979C-9EC1-4EA1-8BB6-9664D92DFEEE}" type="presParOf" srcId="{1434B75F-2005-437A-9839-12EBC93E8FD0}" destId="{EA77357E-7887-4F60-84D8-921A44348F25}" srcOrd="0" destOrd="0" presId="urn:microsoft.com/office/officeart/2018/2/layout/IconLabelList"/>
    <dgm:cxn modelId="{D40D7F8B-4E4A-4BC1-969F-A379A52AE9E9}" type="presParOf" srcId="{1434B75F-2005-437A-9839-12EBC93E8FD0}" destId="{38F611DC-C25B-4D15-9141-1C4024F4079F}" srcOrd="1" destOrd="0" presId="urn:microsoft.com/office/officeart/2018/2/layout/IconLabelList"/>
    <dgm:cxn modelId="{FCC97B1A-FCEB-4388-8ABA-3F8F78AD81EB}" type="presParOf" srcId="{1434B75F-2005-437A-9839-12EBC93E8FD0}" destId="{22B1070F-9089-42BF-AC39-B4FBB6D1084C}" srcOrd="2" destOrd="0" presId="urn:microsoft.com/office/officeart/2018/2/layout/IconLabelList"/>
    <dgm:cxn modelId="{C0194D11-75D6-49AD-B107-B406EEE7AC54}" type="presParOf" srcId="{8B16916A-5A80-4584-9950-D8AD849E0739}" destId="{315AE861-D90D-43AB-9229-95AD04C97983}" srcOrd="5" destOrd="0" presId="urn:microsoft.com/office/officeart/2018/2/layout/IconLabelList"/>
    <dgm:cxn modelId="{B77B5155-81FE-4321-9C42-6C616E54A5BD}" type="presParOf" srcId="{8B16916A-5A80-4584-9950-D8AD849E0739}" destId="{91053577-EA6E-48A3-913E-0FAA75FAC3B2}" srcOrd="6" destOrd="0" presId="urn:microsoft.com/office/officeart/2018/2/layout/IconLabelList"/>
    <dgm:cxn modelId="{F8E843ED-176F-4F7D-A153-E15890E0CC1D}" type="presParOf" srcId="{91053577-EA6E-48A3-913E-0FAA75FAC3B2}" destId="{FE6AC466-CEDF-4BE3-BD61-BB2B35CE805A}" srcOrd="0" destOrd="0" presId="urn:microsoft.com/office/officeart/2018/2/layout/IconLabelList"/>
    <dgm:cxn modelId="{B844E967-120F-4DCE-8F4F-46450B863B6C}" type="presParOf" srcId="{91053577-EA6E-48A3-913E-0FAA75FAC3B2}" destId="{9C6B8249-1745-4C8A-8FDB-681C556AB9AA}" srcOrd="1" destOrd="0" presId="urn:microsoft.com/office/officeart/2018/2/layout/IconLabelList"/>
    <dgm:cxn modelId="{0809716F-5306-4694-A54B-A79E2CE00401}" type="presParOf" srcId="{91053577-EA6E-48A3-913E-0FAA75FAC3B2}" destId="{83CD9B37-0491-40D5-B556-93A0DCE835C1}" srcOrd="2" destOrd="0" presId="urn:microsoft.com/office/officeart/2018/2/layout/IconLabelList"/>
    <dgm:cxn modelId="{02E97646-25C7-4EDC-B2E1-BFAB908FFB43}" type="presParOf" srcId="{8B16916A-5A80-4584-9950-D8AD849E0739}" destId="{19CC0B98-FF1F-4386-A5D5-65682E543FA0}" srcOrd="7" destOrd="0" presId="urn:microsoft.com/office/officeart/2018/2/layout/IconLabelList"/>
    <dgm:cxn modelId="{CDCCFF5A-30D6-4F2B-9A5A-39A83BEBC025}" type="presParOf" srcId="{8B16916A-5A80-4584-9950-D8AD849E0739}" destId="{9067A0C8-BA63-455A-8598-9FD0C473F6E5}" srcOrd="8" destOrd="0" presId="urn:microsoft.com/office/officeart/2018/2/layout/IconLabelList"/>
    <dgm:cxn modelId="{5056B0C5-BB0A-47CC-B481-4B268C79A778}" type="presParOf" srcId="{9067A0C8-BA63-455A-8598-9FD0C473F6E5}" destId="{7C1C2BCD-3FFD-486E-AC2E-7B3AA3385566}" srcOrd="0" destOrd="0" presId="urn:microsoft.com/office/officeart/2018/2/layout/IconLabelList"/>
    <dgm:cxn modelId="{0CC11AE1-5D2B-4C32-BF86-7AF8BF47838C}" type="presParOf" srcId="{9067A0C8-BA63-455A-8598-9FD0C473F6E5}" destId="{2C31D507-B4F1-422F-B9D7-1286DF1A79DA}" srcOrd="1" destOrd="0" presId="urn:microsoft.com/office/officeart/2018/2/layout/IconLabelList"/>
    <dgm:cxn modelId="{6CD51577-3354-4C61-ADA4-03BBC7A7E857}" type="presParOf" srcId="{9067A0C8-BA63-455A-8598-9FD0C473F6E5}" destId="{E67C2B85-F223-40B4-8EED-006ABED7C0A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0436BA-8EFE-41BA-8B09-8904954F8A8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25C630-1DB2-40FF-861F-2C85F7CF8ACC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L'Italia dipende dall'importazione di energia dall'estero (circa 75%)</a:t>
          </a:r>
          <a:endParaRPr lang="en-US"/>
        </a:p>
      </dgm:t>
    </dgm:pt>
    <dgm:pt modelId="{F0E0AA16-9F84-455A-9D6D-9E5D0AFF59F5}" type="parTrans" cxnId="{4DD5498F-45B9-4558-A708-CFE8EE3DE656}">
      <dgm:prSet/>
      <dgm:spPr/>
      <dgm:t>
        <a:bodyPr/>
        <a:lstStyle/>
        <a:p>
          <a:endParaRPr lang="en-US"/>
        </a:p>
      </dgm:t>
    </dgm:pt>
    <dgm:pt modelId="{566B3AFB-B07E-469C-995F-4C9963D219B2}" type="sibTrans" cxnId="{4DD5498F-45B9-4558-A708-CFE8EE3DE656}">
      <dgm:prSet/>
      <dgm:spPr/>
      <dgm:t>
        <a:bodyPr/>
        <a:lstStyle/>
        <a:p>
          <a:endParaRPr lang="en-US"/>
        </a:p>
      </dgm:t>
    </dgm:pt>
    <dgm:pt modelId="{9C54E7B3-E5FD-415B-B79A-D7C51DCA1AFA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Consumi in calo del 25,8% dal 2005 al 2025 (effetto efficienza + crisi economica)</a:t>
          </a:r>
          <a:endParaRPr lang="en-US"/>
        </a:p>
      </dgm:t>
    </dgm:pt>
    <dgm:pt modelId="{7791C70B-87A9-48C4-BD52-A27F07F5DAA7}" type="parTrans" cxnId="{9CD1ED24-7C00-4D76-8B83-509EA255824D}">
      <dgm:prSet/>
      <dgm:spPr/>
      <dgm:t>
        <a:bodyPr/>
        <a:lstStyle/>
        <a:p>
          <a:endParaRPr lang="en-US"/>
        </a:p>
      </dgm:t>
    </dgm:pt>
    <dgm:pt modelId="{9A339CF6-B10C-4E23-AFBB-A56ECE99AE63}" type="sibTrans" cxnId="{9CD1ED24-7C00-4D76-8B83-509EA255824D}">
      <dgm:prSet/>
      <dgm:spPr/>
      <dgm:t>
        <a:bodyPr/>
        <a:lstStyle/>
        <a:p>
          <a:endParaRPr lang="en-US"/>
        </a:p>
      </dgm:t>
    </dgm:pt>
    <dgm:pt modelId="{899062D7-1269-4E47-948E-9E87BA2E00B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Crescita della quota di rinnovabili negli ultimi 10 anni (30% nel 2024, era 15% nel 2014)</a:t>
          </a:r>
          <a:endParaRPr lang="en-US"/>
        </a:p>
      </dgm:t>
    </dgm:pt>
    <dgm:pt modelId="{AA6CC1B0-7510-4F39-A1EA-2B5B43E62D30}" type="parTrans" cxnId="{8DC38EE9-98CD-4C77-B6D8-E4EE423A9DE0}">
      <dgm:prSet/>
      <dgm:spPr/>
      <dgm:t>
        <a:bodyPr/>
        <a:lstStyle/>
        <a:p>
          <a:endParaRPr lang="en-US"/>
        </a:p>
      </dgm:t>
    </dgm:pt>
    <dgm:pt modelId="{350B7BCD-F0A5-4820-BA2C-3750BF30D70B}" type="sibTrans" cxnId="{8DC38EE9-98CD-4C77-B6D8-E4EE423A9DE0}">
      <dgm:prSet/>
      <dgm:spPr/>
      <dgm:t>
        <a:bodyPr/>
        <a:lstStyle/>
        <a:p>
          <a:endParaRPr lang="en-US"/>
        </a:p>
      </dgm:t>
    </dgm:pt>
    <dgm:pt modelId="{E6F9D168-E3CA-4932-B680-5B6188939E78}" type="pres">
      <dgm:prSet presAssocID="{160436BA-8EFE-41BA-8B09-8904954F8A81}" presName="root" presStyleCnt="0">
        <dgm:presLayoutVars>
          <dgm:dir/>
          <dgm:resizeHandles val="exact"/>
        </dgm:presLayoutVars>
      </dgm:prSet>
      <dgm:spPr/>
    </dgm:pt>
    <dgm:pt modelId="{F4C726E2-1A30-4118-A40C-49EE506A6760}" type="pres">
      <dgm:prSet presAssocID="{D625C630-1DB2-40FF-861F-2C85F7CF8ACC}" presName="compNode" presStyleCnt="0"/>
      <dgm:spPr/>
    </dgm:pt>
    <dgm:pt modelId="{0BACD3B9-8A54-454C-9CCC-D8C9552BF228}" type="pres">
      <dgm:prSet presAssocID="{D625C630-1DB2-40FF-861F-2C85F7CF8ACC}" presName="bgRect" presStyleLbl="bgShp" presStyleIdx="0" presStyleCnt="3"/>
      <dgm:spPr/>
    </dgm:pt>
    <dgm:pt modelId="{F6642D55-BD9C-45D8-8983-F462D58013AD}" type="pres">
      <dgm:prSet presAssocID="{D625C630-1DB2-40FF-861F-2C85F7CF8AC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lar system"/>
        </a:ext>
      </dgm:extLst>
    </dgm:pt>
    <dgm:pt modelId="{A01AB1B6-30C8-4D10-9BE4-C2BB8350AE6F}" type="pres">
      <dgm:prSet presAssocID="{D625C630-1DB2-40FF-861F-2C85F7CF8ACC}" presName="spaceRect" presStyleCnt="0"/>
      <dgm:spPr/>
    </dgm:pt>
    <dgm:pt modelId="{34CE19D2-F769-4A0F-AF3B-CFBA97D8A30F}" type="pres">
      <dgm:prSet presAssocID="{D625C630-1DB2-40FF-861F-2C85F7CF8ACC}" presName="parTx" presStyleLbl="revTx" presStyleIdx="0" presStyleCnt="3">
        <dgm:presLayoutVars>
          <dgm:chMax val="0"/>
          <dgm:chPref val="0"/>
        </dgm:presLayoutVars>
      </dgm:prSet>
      <dgm:spPr/>
    </dgm:pt>
    <dgm:pt modelId="{A7FEC9E3-3F11-43D5-A311-6F0E16A43F01}" type="pres">
      <dgm:prSet presAssocID="{566B3AFB-B07E-469C-995F-4C9963D219B2}" presName="sibTrans" presStyleCnt="0"/>
      <dgm:spPr/>
    </dgm:pt>
    <dgm:pt modelId="{F911F4BA-5AE2-4DBE-B8FC-F842B00CB6AB}" type="pres">
      <dgm:prSet presAssocID="{9C54E7B3-E5FD-415B-B79A-D7C51DCA1AFA}" presName="compNode" presStyleCnt="0"/>
      <dgm:spPr/>
    </dgm:pt>
    <dgm:pt modelId="{3BDE271E-CC20-46C3-B1D6-D45612E13BEF}" type="pres">
      <dgm:prSet presAssocID="{9C54E7B3-E5FD-415B-B79A-D7C51DCA1AFA}" presName="bgRect" presStyleLbl="bgShp" presStyleIdx="1" presStyleCnt="3"/>
      <dgm:spPr/>
    </dgm:pt>
    <dgm:pt modelId="{04AFCDD7-A35C-4FC9-9194-BE28FD1DE601}" type="pres">
      <dgm:prSet presAssocID="{9C54E7B3-E5FD-415B-B79A-D7C51DCA1AF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3655AE1A-B4DB-486E-B0C4-CCAF76B8ABDE}" type="pres">
      <dgm:prSet presAssocID="{9C54E7B3-E5FD-415B-B79A-D7C51DCA1AFA}" presName="spaceRect" presStyleCnt="0"/>
      <dgm:spPr/>
    </dgm:pt>
    <dgm:pt modelId="{224CA945-C4AB-4782-A3FF-2BFB18B2DAB6}" type="pres">
      <dgm:prSet presAssocID="{9C54E7B3-E5FD-415B-B79A-D7C51DCA1AFA}" presName="parTx" presStyleLbl="revTx" presStyleIdx="1" presStyleCnt="3">
        <dgm:presLayoutVars>
          <dgm:chMax val="0"/>
          <dgm:chPref val="0"/>
        </dgm:presLayoutVars>
      </dgm:prSet>
      <dgm:spPr/>
    </dgm:pt>
    <dgm:pt modelId="{2B50BB17-DE85-43CD-92CB-47BFFEC91317}" type="pres">
      <dgm:prSet presAssocID="{9A339CF6-B10C-4E23-AFBB-A56ECE99AE63}" presName="sibTrans" presStyleCnt="0"/>
      <dgm:spPr/>
    </dgm:pt>
    <dgm:pt modelId="{033F6C88-AF10-4DDC-BC93-FD24F06746BB}" type="pres">
      <dgm:prSet presAssocID="{899062D7-1269-4E47-948E-9E87BA2E00B6}" presName="compNode" presStyleCnt="0"/>
      <dgm:spPr/>
    </dgm:pt>
    <dgm:pt modelId="{5BA0B2C6-D60A-48C1-96F5-B31837498215}" type="pres">
      <dgm:prSet presAssocID="{899062D7-1269-4E47-948E-9E87BA2E00B6}" presName="bgRect" presStyleLbl="bgShp" presStyleIdx="2" presStyleCnt="3"/>
      <dgm:spPr/>
    </dgm:pt>
    <dgm:pt modelId="{EDD5D487-2B37-4C72-A277-8C3379D81B4C}" type="pres">
      <dgm:prSet presAssocID="{899062D7-1269-4E47-948E-9E87BA2E00B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lino a vento"/>
        </a:ext>
      </dgm:extLst>
    </dgm:pt>
    <dgm:pt modelId="{68CC8F0D-0D40-49BC-95D4-E121BA3B7CBC}" type="pres">
      <dgm:prSet presAssocID="{899062D7-1269-4E47-948E-9E87BA2E00B6}" presName="spaceRect" presStyleCnt="0"/>
      <dgm:spPr/>
    </dgm:pt>
    <dgm:pt modelId="{23BE8B3F-E5ED-4821-B596-0F5F9D4F37C9}" type="pres">
      <dgm:prSet presAssocID="{899062D7-1269-4E47-948E-9E87BA2E00B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CD1ED24-7C00-4D76-8B83-509EA255824D}" srcId="{160436BA-8EFE-41BA-8B09-8904954F8A81}" destId="{9C54E7B3-E5FD-415B-B79A-D7C51DCA1AFA}" srcOrd="1" destOrd="0" parTransId="{7791C70B-87A9-48C4-BD52-A27F07F5DAA7}" sibTransId="{9A339CF6-B10C-4E23-AFBB-A56ECE99AE63}"/>
    <dgm:cxn modelId="{AB9DC72E-C528-4081-A451-D0471BBC5E39}" type="presOf" srcId="{160436BA-8EFE-41BA-8B09-8904954F8A81}" destId="{E6F9D168-E3CA-4932-B680-5B6188939E78}" srcOrd="0" destOrd="0" presId="urn:microsoft.com/office/officeart/2018/2/layout/IconVerticalSolidList"/>
    <dgm:cxn modelId="{184F2E7F-C5CC-4F96-A4E4-726F8AFF71C4}" type="presOf" srcId="{9C54E7B3-E5FD-415B-B79A-D7C51DCA1AFA}" destId="{224CA945-C4AB-4782-A3FF-2BFB18B2DAB6}" srcOrd="0" destOrd="0" presId="urn:microsoft.com/office/officeart/2018/2/layout/IconVerticalSolidList"/>
    <dgm:cxn modelId="{4DD5498F-45B9-4558-A708-CFE8EE3DE656}" srcId="{160436BA-8EFE-41BA-8B09-8904954F8A81}" destId="{D625C630-1DB2-40FF-861F-2C85F7CF8ACC}" srcOrd="0" destOrd="0" parTransId="{F0E0AA16-9F84-455A-9D6D-9E5D0AFF59F5}" sibTransId="{566B3AFB-B07E-469C-995F-4C9963D219B2}"/>
    <dgm:cxn modelId="{A3F735BC-2C43-47DD-B39B-532EA589CDA2}" type="presOf" srcId="{D625C630-1DB2-40FF-861F-2C85F7CF8ACC}" destId="{34CE19D2-F769-4A0F-AF3B-CFBA97D8A30F}" srcOrd="0" destOrd="0" presId="urn:microsoft.com/office/officeart/2018/2/layout/IconVerticalSolidList"/>
    <dgm:cxn modelId="{65D141D7-2A5D-4297-A9E3-6B189979053C}" type="presOf" srcId="{899062D7-1269-4E47-948E-9E87BA2E00B6}" destId="{23BE8B3F-E5ED-4821-B596-0F5F9D4F37C9}" srcOrd="0" destOrd="0" presId="urn:microsoft.com/office/officeart/2018/2/layout/IconVerticalSolidList"/>
    <dgm:cxn modelId="{8DC38EE9-98CD-4C77-B6D8-E4EE423A9DE0}" srcId="{160436BA-8EFE-41BA-8B09-8904954F8A81}" destId="{899062D7-1269-4E47-948E-9E87BA2E00B6}" srcOrd="2" destOrd="0" parTransId="{AA6CC1B0-7510-4F39-A1EA-2B5B43E62D30}" sibTransId="{350B7BCD-F0A5-4820-BA2C-3750BF30D70B}"/>
    <dgm:cxn modelId="{998E9EEE-57EA-4A87-A699-480AC25F08DD}" type="presParOf" srcId="{E6F9D168-E3CA-4932-B680-5B6188939E78}" destId="{F4C726E2-1A30-4118-A40C-49EE506A6760}" srcOrd="0" destOrd="0" presId="urn:microsoft.com/office/officeart/2018/2/layout/IconVerticalSolidList"/>
    <dgm:cxn modelId="{C08E5C54-F62B-40F2-8895-04EEAA2BA12C}" type="presParOf" srcId="{F4C726E2-1A30-4118-A40C-49EE506A6760}" destId="{0BACD3B9-8A54-454C-9CCC-D8C9552BF228}" srcOrd="0" destOrd="0" presId="urn:microsoft.com/office/officeart/2018/2/layout/IconVerticalSolidList"/>
    <dgm:cxn modelId="{F86132D1-AD3A-41BE-9CB2-D5DBFF2DDC66}" type="presParOf" srcId="{F4C726E2-1A30-4118-A40C-49EE506A6760}" destId="{F6642D55-BD9C-45D8-8983-F462D58013AD}" srcOrd="1" destOrd="0" presId="urn:microsoft.com/office/officeart/2018/2/layout/IconVerticalSolidList"/>
    <dgm:cxn modelId="{4C9FA673-B547-430A-AB27-FA6D38C23618}" type="presParOf" srcId="{F4C726E2-1A30-4118-A40C-49EE506A6760}" destId="{A01AB1B6-30C8-4D10-9BE4-C2BB8350AE6F}" srcOrd="2" destOrd="0" presId="urn:microsoft.com/office/officeart/2018/2/layout/IconVerticalSolidList"/>
    <dgm:cxn modelId="{75E17BD6-72EC-4E35-81FC-B76B8F42D72B}" type="presParOf" srcId="{F4C726E2-1A30-4118-A40C-49EE506A6760}" destId="{34CE19D2-F769-4A0F-AF3B-CFBA97D8A30F}" srcOrd="3" destOrd="0" presId="urn:microsoft.com/office/officeart/2018/2/layout/IconVerticalSolidList"/>
    <dgm:cxn modelId="{7D1A7A04-E1D7-4482-9BCB-CFBA369D3F2D}" type="presParOf" srcId="{E6F9D168-E3CA-4932-B680-5B6188939E78}" destId="{A7FEC9E3-3F11-43D5-A311-6F0E16A43F01}" srcOrd="1" destOrd="0" presId="urn:microsoft.com/office/officeart/2018/2/layout/IconVerticalSolidList"/>
    <dgm:cxn modelId="{D36536BA-AD9D-4923-9A3E-A4BBA032AD59}" type="presParOf" srcId="{E6F9D168-E3CA-4932-B680-5B6188939E78}" destId="{F911F4BA-5AE2-4DBE-B8FC-F842B00CB6AB}" srcOrd="2" destOrd="0" presId="urn:microsoft.com/office/officeart/2018/2/layout/IconVerticalSolidList"/>
    <dgm:cxn modelId="{993AF9E5-E6FD-4D75-A33D-F444956452F4}" type="presParOf" srcId="{F911F4BA-5AE2-4DBE-B8FC-F842B00CB6AB}" destId="{3BDE271E-CC20-46C3-B1D6-D45612E13BEF}" srcOrd="0" destOrd="0" presId="urn:microsoft.com/office/officeart/2018/2/layout/IconVerticalSolidList"/>
    <dgm:cxn modelId="{83A84FB6-43CB-4669-9B2A-2512B5E44F48}" type="presParOf" srcId="{F911F4BA-5AE2-4DBE-B8FC-F842B00CB6AB}" destId="{04AFCDD7-A35C-4FC9-9194-BE28FD1DE601}" srcOrd="1" destOrd="0" presId="urn:microsoft.com/office/officeart/2018/2/layout/IconVerticalSolidList"/>
    <dgm:cxn modelId="{A275C5C1-DE5D-46B7-B88E-B17FEEA78DAE}" type="presParOf" srcId="{F911F4BA-5AE2-4DBE-B8FC-F842B00CB6AB}" destId="{3655AE1A-B4DB-486E-B0C4-CCAF76B8ABDE}" srcOrd="2" destOrd="0" presId="urn:microsoft.com/office/officeart/2018/2/layout/IconVerticalSolidList"/>
    <dgm:cxn modelId="{5BA10463-18DF-4B2C-A74D-CECFEA8BA39C}" type="presParOf" srcId="{F911F4BA-5AE2-4DBE-B8FC-F842B00CB6AB}" destId="{224CA945-C4AB-4782-A3FF-2BFB18B2DAB6}" srcOrd="3" destOrd="0" presId="urn:microsoft.com/office/officeart/2018/2/layout/IconVerticalSolidList"/>
    <dgm:cxn modelId="{7F745E03-A1F1-4427-B00E-68C65D2ADFB3}" type="presParOf" srcId="{E6F9D168-E3CA-4932-B680-5B6188939E78}" destId="{2B50BB17-DE85-43CD-92CB-47BFFEC91317}" srcOrd="3" destOrd="0" presId="urn:microsoft.com/office/officeart/2018/2/layout/IconVerticalSolidList"/>
    <dgm:cxn modelId="{81C84921-D6E0-4EF5-9C1D-55E2E72FDB69}" type="presParOf" srcId="{E6F9D168-E3CA-4932-B680-5B6188939E78}" destId="{033F6C88-AF10-4DDC-BC93-FD24F06746BB}" srcOrd="4" destOrd="0" presId="urn:microsoft.com/office/officeart/2018/2/layout/IconVerticalSolidList"/>
    <dgm:cxn modelId="{1EF18E56-59BF-419B-B9D6-2C39E779068E}" type="presParOf" srcId="{033F6C88-AF10-4DDC-BC93-FD24F06746BB}" destId="{5BA0B2C6-D60A-48C1-96F5-B31837498215}" srcOrd="0" destOrd="0" presId="urn:microsoft.com/office/officeart/2018/2/layout/IconVerticalSolidList"/>
    <dgm:cxn modelId="{F122AA6C-7F85-41B3-8C8E-A86F7658C866}" type="presParOf" srcId="{033F6C88-AF10-4DDC-BC93-FD24F06746BB}" destId="{EDD5D487-2B37-4C72-A277-8C3379D81B4C}" srcOrd="1" destOrd="0" presId="urn:microsoft.com/office/officeart/2018/2/layout/IconVerticalSolidList"/>
    <dgm:cxn modelId="{F9EA958B-DD13-4B16-A038-1894F6DE5235}" type="presParOf" srcId="{033F6C88-AF10-4DDC-BC93-FD24F06746BB}" destId="{68CC8F0D-0D40-49BC-95D4-E121BA3B7CBC}" srcOrd="2" destOrd="0" presId="urn:microsoft.com/office/officeart/2018/2/layout/IconVerticalSolidList"/>
    <dgm:cxn modelId="{46E78808-C198-4DC3-96B7-E25370C167FD}" type="presParOf" srcId="{033F6C88-AF10-4DDC-BC93-FD24F06746BB}" destId="{23BE8B3F-E5ED-4821-B596-0F5F9D4F37C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6BDA0FF-AC23-4045-95C2-57AAD28A0F32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96788D-ADC8-4198-9EF2-0A0CB4DD49AC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Riduzione consumi energetici: –11,7%</a:t>
          </a:r>
          <a:endParaRPr lang="en-US"/>
        </a:p>
      </dgm:t>
    </dgm:pt>
    <dgm:pt modelId="{8EA645C3-0DCB-436B-909B-5B2BA8190B11}" type="parTrans" cxnId="{31CF1923-EAF3-4B56-BDD1-F124786EB99E}">
      <dgm:prSet/>
      <dgm:spPr/>
      <dgm:t>
        <a:bodyPr/>
        <a:lstStyle/>
        <a:p>
          <a:endParaRPr lang="en-US"/>
        </a:p>
      </dgm:t>
    </dgm:pt>
    <dgm:pt modelId="{9BA95258-B653-434B-9372-C174D10D890A}" type="sibTrans" cxnId="{31CF1923-EAF3-4B56-BDD1-F124786EB99E}">
      <dgm:prSet/>
      <dgm:spPr/>
      <dgm:t>
        <a:bodyPr/>
        <a:lstStyle/>
        <a:p>
          <a:endParaRPr lang="en-US"/>
        </a:p>
      </dgm:t>
    </dgm:pt>
    <dgm:pt modelId="{0B8D7100-55FD-42D8-8085-BEA13C052A28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Aumento rinnovabili: almeno 42,5% del mix energetico</a:t>
          </a:r>
          <a:endParaRPr lang="en-US"/>
        </a:p>
      </dgm:t>
    </dgm:pt>
    <dgm:pt modelId="{A0809EE4-6EDB-4971-BBE4-96B521447F0E}" type="parTrans" cxnId="{E12A0BCF-4ABD-4A49-9662-EA65BC3A7ECE}">
      <dgm:prSet/>
      <dgm:spPr/>
      <dgm:t>
        <a:bodyPr/>
        <a:lstStyle/>
        <a:p>
          <a:endParaRPr lang="en-US"/>
        </a:p>
      </dgm:t>
    </dgm:pt>
    <dgm:pt modelId="{20BDD508-DA23-4D0E-9808-EDA89355B3EC}" type="sibTrans" cxnId="{E12A0BCF-4ABD-4A49-9662-EA65BC3A7ECE}">
      <dgm:prSet/>
      <dgm:spPr/>
      <dgm:t>
        <a:bodyPr/>
        <a:lstStyle/>
        <a:p>
          <a:endParaRPr lang="en-US"/>
        </a:p>
      </dgm:t>
    </dgm:pt>
    <dgm:pt modelId="{B84179C4-3B28-42D0-B27C-0A945D27651B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Riduzione emissioni CO₂: –55% rispetto a 1990</a:t>
          </a:r>
          <a:endParaRPr lang="en-US"/>
        </a:p>
      </dgm:t>
    </dgm:pt>
    <dgm:pt modelId="{0BD5BA98-F860-4766-8527-B90D87D8153C}" type="parTrans" cxnId="{582B952E-3E18-4FEF-8E5F-D74211A910BE}">
      <dgm:prSet/>
      <dgm:spPr/>
      <dgm:t>
        <a:bodyPr/>
        <a:lstStyle/>
        <a:p>
          <a:endParaRPr lang="en-US"/>
        </a:p>
      </dgm:t>
    </dgm:pt>
    <dgm:pt modelId="{95072A90-75F3-4F71-A51A-AF3EAC95CB00}" type="sibTrans" cxnId="{582B952E-3E18-4FEF-8E5F-D74211A910BE}">
      <dgm:prSet/>
      <dgm:spPr/>
      <dgm:t>
        <a:bodyPr/>
        <a:lstStyle/>
        <a:p>
          <a:endParaRPr lang="en-US"/>
        </a:p>
      </dgm:t>
    </dgm:pt>
    <dgm:pt modelId="{82C697D6-3D5C-4BA6-AA00-9B3C8E93F481}" type="pres">
      <dgm:prSet presAssocID="{66BDA0FF-AC23-4045-95C2-57AAD28A0F32}" presName="root" presStyleCnt="0">
        <dgm:presLayoutVars>
          <dgm:dir/>
          <dgm:resizeHandles val="exact"/>
        </dgm:presLayoutVars>
      </dgm:prSet>
      <dgm:spPr/>
    </dgm:pt>
    <dgm:pt modelId="{9FBE5D1D-6A84-48AB-868E-7C259E283B52}" type="pres">
      <dgm:prSet presAssocID="{3696788D-ADC8-4198-9EF2-0A0CB4DD49AC}" presName="compNode" presStyleCnt="0"/>
      <dgm:spPr/>
    </dgm:pt>
    <dgm:pt modelId="{7CC156FE-7D40-4119-9319-75E666FD0D7E}" type="pres">
      <dgm:prSet presAssocID="{3696788D-ADC8-4198-9EF2-0A0CB4DD49A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iduci"/>
        </a:ext>
      </dgm:extLst>
    </dgm:pt>
    <dgm:pt modelId="{85FB5124-FE3B-4FE7-BD1E-24DDF9A51E37}" type="pres">
      <dgm:prSet presAssocID="{3696788D-ADC8-4198-9EF2-0A0CB4DD49AC}" presName="spaceRect" presStyleCnt="0"/>
      <dgm:spPr/>
    </dgm:pt>
    <dgm:pt modelId="{9247570D-9129-465C-83D5-4C325C8B84FB}" type="pres">
      <dgm:prSet presAssocID="{3696788D-ADC8-4198-9EF2-0A0CB4DD49AC}" presName="textRect" presStyleLbl="revTx" presStyleIdx="0" presStyleCnt="3">
        <dgm:presLayoutVars>
          <dgm:chMax val="1"/>
          <dgm:chPref val="1"/>
        </dgm:presLayoutVars>
      </dgm:prSet>
      <dgm:spPr/>
    </dgm:pt>
    <dgm:pt modelId="{A70454E1-E09E-458C-9619-C3E8F657469A}" type="pres">
      <dgm:prSet presAssocID="{9BA95258-B653-434B-9372-C174D10D890A}" presName="sibTrans" presStyleCnt="0"/>
      <dgm:spPr/>
    </dgm:pt>
    <dgm:pt modelId="{A7E90DD1-C37A-4E55-A049-0DDFECF9665D}" type="pres">
      <dgm:prSet presAssocID="{0B8D7100-55FD-42D8-8085-BEA13C052A28}" presName="compNode" presStyleCnt="0"/>
      <dgm:spPr/>
    </dgm:pt>
    <dgm:pt modelId="{203E50F5-1D84-4117-9275-0E72A6CB3E46}" type="pres">
      <dgm:prSet presAssocID="{0B8D7100-55FD-42D8-8085-BEA13C052A2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le"/>
        </a:ext>
      </dgm:extLst>
    </dgm:pt>
    <dgm:pt modelId="{852F04AC-7EB8-40D5-8D5B-EEAC75151049}" type="pres">
      <dgm:prSet presAssocID="{0B8D7100-55FD-42D8-8085-BEA13C052A28}" presName="spaceRect" presStyleCnt="0"/>
      <dgm:spPr/>
    </dgm:pt>
    <dgm:pt modelId="{AD4FD96E-7ACA-41D0-A9A3-36C1B6608B5B}" type="pres">
      <dgm:prSet presAssocID="{0B8D7100-55FD-42D8-8085-BEA13C052A28}" presName="textRect" presStyleLbl="revTx" presStyleIdx="1" presStyleCnt="3">
        <dgm:presLayoutVars>
          <dgm:chMax val="1"/>
          <dgm:chPref val="1"/>
        </dgm:presLayoutVars>
      </dgm:prSet>
      <dgm:spPr/>
    </dgm:pt>
    <dgm:pt modelId="{165EBCBC-840F-44F9-A62D-2B4736034FC2}" type="pres">
      <dgm:prSet presAssocID="{20BDD508-DA23-4D0E-9808-EDA89355B3EC}" presName="sibTrans" presStyleCnt="0"/>
      <dgm:spPr/>
    </dgm:pt>
    <dgm:pt modelId="{7DA929CC-4DAD-4270-8E0B-D4EFA2CD818E}" type="pres">
      <dgm:prSet presAssocID="{B84179C4-3B28-42D0-B27C-0A945D27651B}" presName="compNode" presStyleCnt="0"/>
      <dgm:spPr/>
    </dgm:pt>
    <dgm:pt modelId="{609611B6-0DEA-478B-B5D4-7D0DCC9F517B}" type="pres">
      <dgm:prSet presAssocID="{B84179C4-3B28-42D0-B27C-0A945D27651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Hand with Plant"/>
        </a:ext>
      </dgm:extLst>
    </dgm:pt>
    <dgm:pt modelId="{0CBA65F1-2F7F-4D99-9CA0-065C94F2A075}" type="pres">
      <dgm:prSet presAssocID="{B84179C4-3B28-42D0-B27C-0A945D27651B}" presName="spaceRect" presStyleCnt="0"/>
      <dgm:spPr/>
    </dgm:pt>
    <dgm:pt modelId="{FA5F61BD-9EC9-4CC4-9A67-F33B5AA6625E}" type="pres">
      <dgm:prSet presAssocID="{B84179C4-3B28-42D0-B27C-0A945D27651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BADD6418-587C-4AFE-AC32-D04EB0FAD431}" type="presOf" srcId="{0B8D7100-55FD-42D8-8085-BEA13C052A28}" destId="{AD4FD96E-7ACA-41D0-A9A3-36C1B6608B5B}" srcOrd="0" destOrd="0" presId="urn:microsoft.com/office/officeart/2018/2/layout/IconLabelList"/>
    <dgm:cxn modelId="{31CF1923-EAF3-4B56-BDD1-F124786EB99E}" srcId="{66BDA0FF-AC23-4045-95C2-57AAD28A0F32}" destId="{3696788D-ADC8-4198-9EF2-0A0CB4DD49AC}" srcOrd="0" destOrd="0" parTransId="{8EA645C3-0DCB-436B-909B-5B2BA8190B11}" sibTransId="{9BA95258-B653-434B-9372-C174D10D890A}"/>
    <dgm:cxn modelId="{582B952E-3E18-4FEF-8E5F-D74211A910BE}" srcId="{66BDA0FF-AC23-4045-95C2-57AAD28A0F32}" destId="{B84179C4-3B28-42D0-B27C-0A945D27651B}" srcOrd="2" destOrd="0" parTransId="{0BD5BA98-F860-4766-8527-B90D87D8153C}" sibTransId="{95072A90-75F3-4F71-A51A-AF3EAC95CB00}"/>
    <dgm:cxn modelId="{68D1578E-FB35-475B-A637-01DE8848F335}" type="presOf" srcId="{66BDA0FF-AC23-4045-95C2-57AAD28A0F32}" destId="{82C697D6-3D5C-4BA6-AA00-9B3C8E93F481}" srcOrd="0" destOrd="0" presId="urn:microsoft.com/office/officeart/2018/2/layout/IconLabelList"/>
    <dgm:cxn modelId="{E12A0BCF-4ABD-4A49-9662-EA65BC3A7ECE}" srcId="{66BDA0FF-AC23-4045-95C2-57AAD28A0F32}" destId="{0B8D7100-55FD-42D8-8085-BEA13C052A28}" srcOrd="1" destOrd="0" parTransId="{A0809EE4-6EDB-4971-BBE4-96B521447F0E}" sibTransId="{20BDD508-DA23-4D0E-9808-EDA89355B3EC}"/>
    <dgm:cxn modelId="{A7B81DCF-BEF2-4BAD-B569-3765D701D543}" type="presOf" srcId="{B84179C4-3B28-42D0-B27C-0A945D27651B}" destId="{FA5F61BD-9EC9-4CC4-9A67-F33B5AA6625E}" srcOrd="0" destOrd="0" presId="urn:microsoft.com/office/officeart/2018/2/layout/IconLabelList"/>
    <dgm:cxn modelId="{AA5AC5E7-72DA-4C71-A253-54E8FD708D71}" type="presOf" srcId="{3696788D-ADC8-4198-9EF2-0A0CB4DD49AC}" destId="{9247570D-9129-465C-83D5-4C325C8B84FB}" srcOrd="0" destOrd="0" presId="urn:microsoft.com/office/officeart/2018/2/layout/IconLabelList"/>
    <dgm:cxn modelId="{BC41B433-8296-4417-95D3-66EED402BAF9}" type="presParOf" srcId="{82C697D6-3D5C-4BA6-AA00-9B3C8E93F481}" destId="{9FBE5D1D-6A84-48AB-868E-7C259E283B52}" srcOrd="0" destOrd="0" presId="urn:microsoft.com/office/officeart/2018/2/layout/IconLabelList"/>
    <dgm:cxn modelId="{13FDD977-288C-4C90-B042-4176ECFC9475}" type="presParOf" srcId="{9FBE5D1D-6A84-48AB-868E-7C259E283B52}" destId="{7CC156FE-7D40-4119-9319-75E666FD0D7E}" srcOrd="0" destOrd="0" presId="urn:microsoft.com/office/officeart/2018/2/layout/IconLabelList"/>
    <dgm:cxn modelId="{34D90B46-206E-403D-ACF9-5D325C655195}" type="presParOf" srcId="{9FBE5D1D-6A84-48AB-868E-7C259E283B52}" destId="{85FB5124-FE3B-4FE7-BD1E-24DDF9A51E37}" srcOrd="1" destOrd="0" presId="urn:microsoft.com/office/officeart/2018/2/layout/IconLabelList"/>
    <dgm:cxn modelId="{24B90F2B-CE96-4DF3-BAD3-FCFD90FA0A0F}" type="presParOf" srcId="{9FBE5D1D-6A84-48AB-868E-7C259E283B52}" destId="{9247570D-9129-465C-83D5-4C325C8B84FB}" srcOrd="2" destOrd="0" presId="urn:microsoft.com/office/officeart/2018/2/layout/IconLabelList"/>
    <dgm:cxn modelId="{BF9D25F2-F1E5-40B4-9863-95E6E84A7FC9}" type="presParOf" srcId="{82C697D6-3D5C-4BA6-AA00-9B3C8E93F481}" destId="{A70454E1-E09E-458C-9619-C3E8F657469A}" srcOrd="1" destOrd="0" presId="urn:microsoft.com/office/officeart/2018/2/layout/IconLabelList"/>
    <dgm:cxn modelId="{082B09A2-1421-4FEB-8EB5-090C1995F4B3}" type="presParOf" srcId="{82C697D6-3D5C-4BA6-AA00-9B3C8E93F481}" destId="{A7E90DD1-C37A-4E55-A049-0DDFECF9665D}" srcOrd="2" destOrd="0" presId="urn:microsoft.com/office/officeart/2018/2/layout/IconLabelList"/>
    <dgm:cxn modelId="{F5774FC8-48EF-490A-8BE6-006986417C81}" type="presParOf" srcId="{A7E90DD1-C37A-4E55-A049-0DDFECF9665D}" destId="{203E50F5-1D84-4117-9275-0E72A6CB3E46}" srcOrd="0" destOrd="0" presId="urn:microsoft.com/office/officeart/2018/2/layout/IconLabelList"/>
    <dgm:cxn modelId="{12EB4653-76D6-4DF7-91B9-F64B26F60F58}" type="presParOf" srcId="{A7E90DD1-C37A-4E55-A049-0DDFECF9665D}" destId="{852F04AC-7EB8-40D5-8D5B-EEAC75151049}" srcOrd="1" destOrd="0" presId="urn:microsoft.com/office/officeart/2018/2/layout/IconLabelList"/>
    <dgm:cxn modelId="{47CBB369-105E-4E50-B0FE-77A0BE0F4D11}" type="presParOf" srcId="{A7E90DD1-C37A-4E55-A049-0DDFECF9665D}" destId="{AD4FD96E-7ACA-41D0-A9A3-36C1B6608B5B}" srcOrd="2" destOrd="0" presId="urn:microsoft.com/office/officeart/2018/2/layout/IconLabelList"/>
    <dgm:cxn modelId="{486E1747-65D1-4F12-B936-768347DBC92B}" type="presParOf" srcId="{82C697D6-3D5C-4BA6-AA00-9B3C8E93F481}" destId="{165EBCBC-840F-44F9-A62D-2B4736034FC2}" srcOrd="3" destOrd="0" presId="urn:microsoft.com/office/officeart/2018/2/layout/IconLabelList"/>
    <dgm:cxn modelId="{8BB8CF72-44D9-4E23-847E-21EC61F6CA35}" type="presParOf" srcId="{82C697D6-3D5C-4BA6-AA00-9B3C8E93F481}" destId="{7DA929CC-4DAD-4270-8E0B-D4EFA2CD818E}" srcOrd="4" destOrd="0" presId="urn:microsoft.com/office/officeart/2018/2/layout/IconLabelList"/>
    <dgm:cxn modelId="{C45B4548-1DBC-4BC6-B3A8-E00B74D71A53}" type="presParOf" srcId="{7DA929CC-4DAD-4270-8E0B-D4EFA2CD818E}" destId="{609611B6-0DEA-478B-B5D4-7D0DCC9F517B}" srcOrd="0" destOrd="0" presId="urn:microsoft.com/office/officeart/2018/2/layout/IconLabelList"/>
    <dgm:cxn modelId="{D9482839-51F7-4DD1-A764-E7E6A3323366}" type="presParOf" srcId="{7DA929CC-4DAD-4270-8E0B-D4EFA2CD818E}" destId="{0CBA65F1-2F7F-4D99-9CA0-065C94F2A075}" srcOrd="1" destOrd="0" presId="urn:microsoft.com/office/officeart/2018/2/layout/IconLabelList"/>
    <dgm:cxn modelId="{B16B781F-F65F-4764-B20F-AD6727ED52E3}" type="presParOf" srcId="{7DA929CC-4DAD-4270-8E0B-D4EFA2CD818E}" destId="{FA5F61BD-9EC9-4CC4-9A67-F33B5AA6625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2257C9-F331-4BCF-9DD8-0E400C66720C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7F9963-79AA-47DB-AE3A-279F3A98C1D8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Ondate di calore estreme (&gt;45°C) sempre più frequenti</a:t>
          </a:r>
          <a:endParaRPr lang="en-US"/>
        </a:p>
      </dgm:t>
    </dgm:pt>
    <dgm:pt modelId="{A5AE0183-6CE9-4353-8D6E-270F2FD5851B}" type="parTrans" cxnId="{49E59471-DA2F-4EEF-AE55-864E106BDC50}">
      <dgm:prSet/>
      <dgm:spPr/>
      <dgm:t>
        <a:bodyPr/>
        <a:lstStyle/>
        <a:p>
          <a:endParaRPr lang="en-US"/>
        </a:p>
      </dgm:t>
    </dgm:pt>
    <dgm:pt modelId="{AA5F6B4F-0779-4E89-8435-5CE65B268BFB}" type="sibTrans" cxnId="{49E59471-DA2F-4EEF-AE55-864E106BDC5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1B13322-83AA-42F0-BF44-DF5835D57349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Aumento precipitazioni intense (alluvioni, frane)</a:t>
          </a:r>
          <a:endParaRPr lang="en-US"/>
        </a:p>
      </dgm:t>
    </dgm:pt>
    <dgm:pt modelId="{F7A034F9-4A60-423E-809A-D5BDD28F9909}" type="parTrans" cxnId="{33DF08F4-EB3D-46B9-B1CA-6E31F0ACFBDB}">
      <dgm:prSet/>
      <dgm:spPr/>
      <dgm:t>
        <a:bodyPr/>
        <a:lstStyle/>
        <a:p>
          <a:endParaRPr lang="en-US"/>
        </a:p>
      </dgm:t>
    </dgm:pt>
    <dgm:pt modelId="{90B13671-C862-4022-876B-A794D3EBA80E}" type="sibTrans" cxnId="{33DF08F4-EB3D-46B9-B1CA-6E31F0ACFBD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BC494BC-D27A-4C22-9B80-89C7E773AC6A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Innalzamento dei mari (coste a rischio)</a:t>
          </a:r>
          <a:endParaRPr lang="en-US"/>
        </a:p>
      </dgm:t>
    </dgm:pt>
    <dgm:pt modelId="{9A7E8EC1-4665-448C-886C-2B29364D6DED}" type="parTrans" cxnId="{2E68B99E-EEF9-4D58-AA11-386CA920BE4A}">
      <dgm:prSet/>
      <dgm:spPr/>
      <dgm:t>
        <a:bodyPr/>
        <a:lstStyle/>
        <a:p>
          <a:endParaRPr lang="en-US"/>
        </a:p>
      </dgm:t>
    </dgm:pt>
    <dgm:pt modelId="{13E24254-9906-4715-9898-99846931E1AA}" type="sibTrans" cxnId="{2E68B99E-EEF9-4D58-AA11-386CA920BE4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572F997-B3F4-447D-939D-3D5B4C5A665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Perdita di biodiversità (ecosistemi che crollano)</a:t>
          </a:r>
          <a:endParaRPr lang="en-US"/>
        </a:p>
      </dgm:t>
    </dgm:pt>
    <dgm:pt modelId="{6FF41FBC-AB14-4FFE-9A9F-3383480ADBBA}" type="parTrans" cxnId="{7904A38E-BEB7-42F6-9607-4BD86564831F}">
      <dgm:prSet/>
      <dgm:spPr/>
      <dgm:t>
        <a:bodyPr/>
        <a:lstStyle/>
        <a:p>
          <a:endParaRPr lang="en-US"/>
        </a:p>
      </dgm:t>
    </dgm:pt>
    <dgm:pt modelId="{6569B901-55DF-463C-BA30-E1F3AD18AC12}" type="sibTrans" cxnId="{7904A38E-BEB7-42F6-9607-4BD86564831F}">
      <dgm:prSet/>
      <dgm:spPr/>
      <dgm:t>
        <a:bodyPr/>
        <a:lstStyle/>
        <a:p>
          <a:endParaRPr lang="en-US"/>
        </a:p>
      </dgm:t>
    </dgm:pt>
    <dgm:pt modelId="{9EBFBE7D-97FC-49F7-8AE6-E7CEC1A321FB}" type="pres">
      <dgm:prSet presAssocID="{342257C9-F331-4BCF-9DD8-0E400C66720C}" presName="root" presStyleCnt="0">
        <dgm:presLayoutVars>
          <dgm:dir/>
          <dgm:resizeHandles val="exact"/>
        </dgm:presLayoutVars>
      </dgm:prSet>
      <dgm:spPr/>
    </dgm:pt>
    <dgm:pt modelId="{5FAD0745-14BE-4929-B811-3BCB6E7359EC}" type="pres">
      <dgm:prSet presAssocID="{342257C9-F331-4BCF-9DD8-0E400C66720C}" presName="container" presStyleCnt="0">
        <dgm:presLayoutVars>
          <dgm:dir/>
          <dgm:resizeHandles val="exact"/>
        </dgm:presLayoutVars>
      </dgm:prSet>
      <dgm:spPr/>
    </dgm:pt>
    <dgm:pt modelId="{666A07CA-10CF-488F-A5D8-B63F715F2C58}" type="pres">
      <dgm:prSet presAssocID="{207F9963-79AA-47DB-AE3A-279F3A98C1D8}" presName="compNode" presStyleCnt="0"/>
      <dgm:spPr/>
    </dgm:pt>
    <dgm:pt modelId="{D98CC622-9D5C-4AF0-963D-FFC5F37B3662}" type="pres">
      <dgm:prSet presAssocID="{207F9963-79AA-47DB-AE3A-279F3A98C1D8}" presName="iconBgRect" presStyleLbl="bgShp" presStyleIdx="0" presStyleCnt="4"/>
      <dgm:spPr/>
    </dgm:pt>
    <dgm:pt modelId="{1F58EDBD-25CF-430A-ADB3-8E7CA875CA3F}" type="pres">
      <dgm:prSet presAssocID="{207F9963-79AA-47DB-AE3A-279F3A98C1D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2AE03AF7-A2D0-43E2-B712-2920894B1221}" type="pres">
      <dgm:prSet presAssocID="{207F9963-79AA-47DB-AE3A-279F3A98C1D8}" presName="spaceRect" presStyleCnt="0"/>
      <dgm:spPr/>
    </dgm:pt>
    <dgm:pt modelId="{E5A07760-90E8-4D10-B493-C0A81D6EBBEA}" type="pres">
      <dgm:prSet presAssocID="{207F9963-79AA-47DB-AE3A-279F3A98C1D8}" presName="textRect" presStyleLbl="revTx" presStyleIdx="0" presStyleCnt="4">
        <dgm:presLayoutVars>
          <dgm:chMax val="1"/>
          <dgm:chPref val="1"/>
        </dgm:presLayoutVars>
      </dgm:prSet>
      <dgm:spPr/>
    </dgm:pt>
    <dgm:pt modelId="{FFF071D9-03FE-451D-89B9-DA7F497F0B88}" type="pres">
      <dgm:prSet presAssocID="{AA5F6B4F-0779-4E89-8435-5CE65B268BFB}" presName="sibTrans" presStyleLbl="sibTrans2D1" presStyleIdx="0" presStyleCnt="0"/>
      <dgm:spPr/>
    </dgm:pt>
    <dgm:pt modelId="{0CCF7723-E23C-4115-9E23-8B174EE63A0E}" type="pres">
      <dgm:prSet presAssocID="{91B13322-83AA-42F0-BF44-DF5835D57349}" presName="compNode" presStyleCnt="0"/>
      <dgm:spPr/>
    </dgm:pt>
    <dgm:pt modelId="{A7BB53C1-9830-4993-BCA2-32144B0EF3F8}" type="pres">
      <dgm:prSet presAssocID="{91B13322-83AA-42F0-BF44-DF5835D57349}" presName="iconBgRect" presStyleLbl="bgShp" presStyleIdx="1" presStyleCnt="4"/>
      <dgm:spPr/>
    </dgm:pt>
    <dgm:pt modelId="{850D5C4A-EB82-42AA-89F8-D6A5A39464EE}" type="pres">
      <dgm:prSet presAssocID="{91B13322-83AA-42F0-BF44-DF5835D5734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oggia"/>
        </a:ext>
      </dgm:extLst>
    </dgm:pt>
    <dgm:pt modelId="{024F5FA8-2B11-4D8E-8752-6DF0BF1094CA}" type="pres">
      <dgm:prSet presAssocID="{91B13322-83AA-42F0-BF44-DF5835D57349}" presName="spaceRect" presStyleCnt="0"/>
      <dgm:spPr/>
    </dgm:pt>
    <dgm:pt modelId="{F21C3361-3CAA-4F38-9FC8-C9052441BE35}" type="pres">
      <dgm:prSet presAssocID="{91B13322-83AA-42F0-BF44-DF5835D57349}" presName="textRect" presStyleLbl="revTx" presStyleIdx="1" presStyleCnt="4">
        <dgm:presLayoutVars>
          <dgm:chMax val="1"/>
          <dgm:chPref val="1"/>
        </dgm:presLayoutVars>
      </dgm:prSet>
      <dgm:spPr/>
    </dgm:pt>
    <dgm:pt modelId="{B08221F4-42D3-42C4-A86A-CBBC9FF4A457}" type="pres">
      <dgm:prSet presAssocID="{90B13671-C862-4022-876B-A794D3EBA80E}" presName="sibTrans" presStyleLbl="sibTrans2D1" presStyleIdx="0" presStyleCnt="0"/>
      <dgm:spPr/>
    </dgm:pt>
    <dgm:pt modelId="{4258F5B0-D5DD-4C75-90B9-31C42304A40A}" type="pres">
      <dgm:prSet presAssocID="{5BC494BC-D27A-4C22-9B80-89C7E773AC6A}" presName="compNode" presStyleCnt="0"/>
      <dgm:spPr/>
    </dgm:pt>
    <dgm:pt modelId="{1E519CC8-D8AC-4C21-A5B8-8BDDF42D4F3A}" type="pres">
      <dgm:prSet presAssocID="{5BC494BC-D27A-4C22-9B80-89C7E773AC6A}" presName="iconBgRect" presStyleLbl="bgShp" presStyleIdx="2" presStyleCnt="4"/>
      <dgm:spPr/>
    </dgm:pt>
    <dgm:pt modelId="{EEEEB801-E57C-40DF-B2CD-F58E4765BE2F}" type="pres">
      <dgm:prSet presAssocID="{5BC494BC-D27A-4C22-9B80-89C7E773AC6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lena"/>
        </a:ext>
      </dgm:extLst>
    </dgm:pt>
    <dgm:pt modelId="{E403BCC0-DC90-48F9-A1D1-BE26BCDEC35F}" type="pres">
      <dgm:prSet presAssocID="{5BC494BC-D27A-4C22-9B80-89C7E773AC6A}" presName="spaceRect" presStyleCnt="0"/>
      <dgm:spPr/>
    </dgm:pt>
    <dgm:pt modelId="{76D8447F-1E04-432C-A8D4-40EB06725FFC}" type="pres">
      <dgm:prSet presAssocID="{5BC494BC-D27A-4C22-9B80-89C7E773AC6A}" presName="textRect" presStyleLbl="revTx" presStyleIdx="2" presStyleCnt="4">
        <dgm:presLayoutVars>
          <dgm:chMax val="1"/>
          <dgm:chPref val="1"/>
        </dgm:presLayoutVars>
      </dgm:prSet>
      <dgm:spPr/>
    </dgm:pt>
    <dgm:pt modelId="{994B0B1B-F3D3-4343-B4E1-5FACA849F50B}" type="pres">
      <dgm:prSet presAssocID="{13E24254-9906-4715-9898-99846931E1AA}" presName="sibTrans" presStyleLbl="sibTrans2D1" presStyleIdx="0" presStyleCnt="0"/>
      <dgm:spPr/>
    </dgm:pt>
    <dgm:pt modelId="{D0367D20-2462-4802-880C-511B42998609}" type="pres">
      <dgm:prSet presAssocID="{A572F997-B3F4-447D-939D-3D5B4C5A6652}" presName="compNode" presStyleCnt="0"/>
      <dgm:spPr/>
    </dgm:pt>
    <dgm:pt modelId="{5D584884-C622-4515-B921-AB20FA6A1F8A}" type="pres">
      <dgm:prSet presAssocID="{A572F997-B3F4-447D-939D-3D5B4C5A6652}" presName="iconBgRect" presStyleLbl="bgShp" presStyleIdx="3" presStyleCnt="4"/>
      <dgm:spPr/>
    </dgm:pt>
    <dgm:pt modelId="{C75E78F6-468C-488D-A4F2-701B53271F63}" type="pres">
      <dgm:prSet presAssocID="{A572F997-B3F4-447D-939D-3D5B4C5A665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est scene"/>
        </a:ext>
      </dgm:extLst>
    </dgm:pt>
    <dgm:pt modelId="{141AEBDE-F0F7-462C-AFB5-EC0A7674B795}" type="pres">
      <dgm:prSet presAssocID="{A572F997-B3F4-447D-939D-3D5B4C5A6652}" presName="spaceRect" presStyleCnt="0"/>
      <dgm:spPr/>
    </dgm:pt>
    <dgm:pt modelId="{B028D432-9914-4FCA-874C-02B362403C6F}" type="pres">
      <dgm:prSet presAssocID="{A572F997-B3F4-447D-939D-3D5B4C5A665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F70251B-19C7-4B0D-89C2-FBA2C574B49B}" type="presOf" srcId="{207F9963-79AA-47DB-AE3A-279F3A98C1D8}" destId="{E5A07760-90E8-4D10-B493-C0A81D6EBBEA}" srcOrd="0" destOrd="0" presId="urn:microsoft.com/office/officeart/2018/2/layout/IconCircleList"/>
    <dgm:cxn modelId="{ADAFBF64-91CB-45C2-BB82-A3D88E43E971}" type="presOf" srcId="{91B13322-83AA-42F0-BF44-DF5835D57349}" destId="{F21C3361-3CAA-4F38-9FC8-C9052441BE35}" srcOrd="0" destOrd="0" presId="urn:microsoft.com/office/officeart/2018/2/layout/IconCircleList"/>
    <dgm:cxn modelId="{49E59471-DA2F-4EEF-AE55-864E106BDC50}" srcId="{342257C9-F331-4BCF-9DD8-0E400C66720C}" destId="{207F9963-79AA-47DB-AE3A-279F3A98C1D8}" srcOrd="0" destOrd="0" parTransId="{A5AE0183-6CE9-4353-8D6E-270F2FD5851B}" sibTransId="{AA5F6B4F-0779-4E89-8435-5CE65B268BFB}"/>
    <dgm:cxn modelId="{CC3C7E56-EF3D-40ED-93B2-7CE18229AE02}" type="presOf" srcId="{90B13671-C862-4022-876B-A794D3EBA80E}" destId="{B08221F4-42D3-42C4-A86A-CBBC9FF4A457}" srcOrd="0" destOrd="0" presId="urn:microsoft.com/office/officeart/2018/2/layout/IconCircleList"/>
    <dgm:cxn modelId="{C789BD76-C833-4A39-B7CC-C1F7C1D77F96}" type="presOf" srcId="{A572F997-B3F4-447D-939D-3D5B4C5A6652}" destId="{B028D432-9914-4FCA-874C-02B362403C6F}" srcOrd="0" destOrd="0" presId="urn:microsoft.com/office/officeart/2018/2/layout/IconCircleList"/>
    <dgm:cxn modelId="{119A7D7E-37CF-4144-A71C-F98C6F19DE94}" type="presOf" srcId="{AA5F6B4F-0779-4E89-8435-5CE65B268BFB}" destId="{FFF071D9-03FE-451D-89B9-DA7F497F0B88}" srcOrd="0" destOrd="0" presId="urn:microsoft.com/office/officeart/2018/2/layout/IconCircleList"/>
    <dgm:cxn modelId="{7904A38E-BEB7-42F6-9607-4BD86564831F}" srcId="{342257C9-F331-4BCF-9DD8-0E400C66720C}" destId="{A572F997-B3F4-447D-939D-3D5B4C5A6652}" srcOrd="3" destOrd="0" parTransId="{6FF41FBC-AB14-4FFE-9A9F-3383480ADBBA}" sibTransId="{6569B901-55DF-463C-BA30-E1F3AD18AC12}"/>
    <dgm:cxn modelId="{2E68B99E-EEF9-4D58-AA11-386CA920BE4A}" srcId="{342257C9-F331-4BCF-9DD8-0E400C66720C}" destId="{5BC494BC-D27A-4C22-9B80-89C7E773AC6A}" srcOrd="2" destOrd="0" parTransId="{9A7E8EC1-4665-448C-886C-2B29364D6DED}" sibTransId="{13E24254-9906-4715-9898-99846931E1AA}"/>
    <dgm:cxn modelId="{8835E99E-BA75-4ECC-8E1C-FFC2508FC52E}" type="presOf" srcId="{342257C9-F331-4BCF-9DD8-0E400C66720C}" destId="{9EBFBE7D-97FC-49F7-8AE6-E7CEC1A321FB}" srcOrd="0" destOrd="0" presId="urn:microsoft.com/office/officeart/2018/2/layout/IconCircleList"/>
    <dgm:cxn modelId="{1E5DF6AC-7E6D-4532-888D-B3952228EA10}" type="presOf" srcId="{13E24254-9906-4715-9898-99846931E1AA}" destId="{994B0B1B-F3D3-4343-B4E1-5FACA849F50B}" srcOrd="0" destOrd="0" presId="urn:microsoft.com/office/officeart/2018/2/layout/IconCircleList"/>
    <dgm:cxn modelId="{7AB5E0E7-E3B6-4BB2-9D14-DF35DE1F32EF}" type="presOf" srcId="{5BC494BC-D27A-4C22-9B80-89C7E773AC6A}" destId="{76D8447F-1E04-432C-A8D4-40EB06725FFC}" srcOrd="0" destOrd="0" presId="urn:microsoft.com/office/officeart/2018/2/layout/IconCircleList"/>
    <dgm:cxn modelId="{33DF08F4-EB3D-46B9-B1CA-6E31F0ACFBDB}" srcId="{342257C9-F331-4BCF-9DD8-0E400C66720C}" destId="{91B13322-83AA-42F0-BF44-DF5835D57349}" srcOrd="1" destOrd="0" parTransId="{F7A034F9-4A60-423E-809A-D5BDD28F9909}" sibTransId="{90B13671-C862-4022-876B-A794D3EBA80E}"/>
    <dgm:cxn modelId="{DEB2C7B9-C765-4275-8D51-A189E1A4F1EB}" type="presParOf" srcId="{9EBFBE7D-97FC-49F7-8AE6-E7CEC1A321FB}" destId="{5FAD0745-14BE-4929-B811-3BCB6E7359EC}" srcOrd="0" destOrd="0" presId="urn:microsoft.com/office/officeart/2018/2/layout/IconCircleList"/>
    <dgm:cxn modelId="{598949FA-D5FE-4D1A-B983-AB3C746A5B8D}" type="presParOf" srcId="{5FAD0745-14BE-4929-B811-3BCB6E7359EC}" destId="{666A07CA-10CF-488F-A5D8-B63F715F2C58}" srcOrd="0" destOrd="0" presId="urn:microsoft.com/office/officeart/2018/2/layout/IconCircleList"/>
    <dgm:cxn modelId="{22E4CD20-0E97-4B67-AA8D-79E3624595F7}" type="presParOf" srcId="{666A07CA-10CF-488F-A5D8-B63F715F2C58}" destId="{D98CC622-9D5C-4AF0-963D-FFC5F37B3662}" srcOrd="0" destOrd="0" presId="urn:microsoft.com/office/officeart/2018/2/layout/IconCircleList"/>
    <dgm:cxn modelId="{EEF36D80-5A78-499D-9B59-AC99628B92CD}" type="presParOf" srcId="{666A07CA-10CF-488F-A5D8-B63F715F2C58}" destId="{1F58EDBD-25CF-430A-ADB3-8E7CA875CA3F}" srcOrd="1" destOrd="0" presId="urn:microsoft.com/office/officeart/2018/2/layout/IconCircleList"/>
    <dgm:cxn modelId="{C75BFAD3-1996-43CC-B18B-6CAF3FB3AAD2}" type="presParOf" srcId="{666A07CA-10CF-488F-A5D8-B63F715F2C58}" destId="{2AE03AF7-A2D0-43E2-B712-2920894B1221}" srcOrd="2" destOrd="0" presId="urn:microsoft.com/office/officeart/2018/2/layout/IconCircleList"/>
    <dgm:cxn modelId="{C1D7F779-A7FA-44DF-949E-1DF77A05039C}" type="presParOf" srcId="{666A07CA-10CF-488F-A5D8-B63F715F2C58}" destId="{E5A07760-90E8-4D10-B493-C0A81D6EBBEA}" srcOrd="3" destOrd="0" presId="urn:microsoft.com/office/officeart/2018/2/layout/IconCircleList"/>
    <dgm:cxn modelId="{F9FB9AB4-F7BE-47DA-8F41-00ACD7EEB09D}" type="presParOf" srcId="{5FAD0745-14BE-4929-B811-3BCB6E7359EC}" destId="{FFF071D9-03FE-451D-89B9-DA7F497F0B88}" srcOrd="1" destOrd="0" presId="urn:microsoft.com/office/officeart/2018/2/layout/IconCircleList"/>
    <dgm:cxn modelId="{55CAD18D-D46B-4AFA-9DE8-58EDFAE047DA}" type="presParOf" srcId="{5FAD0745-14BE-4929-B811-3BCB6E7359EC}" destId="{0CCF7723-E23C-4115-9E23-8B174EE63A0E}" srcOrd="2" destOrd="0" presId="urn:microsoft.com/office/officeart/2018/2/layout/IconCircleList"/>
    <dgm:cxn modelId="{5E147470-38C7-45F3-AF0E-BAE2ADAD19E9}" type="presParOf" srcId="{0CCF7723-E23C-4115-9E23-8B174EE63A0E}" destId="{A7BB53C1-9830-4993-BCA2-32144B0EF3F8}" srcOrd="0" destOrd="0" presId="urn:microsoft.com/office/officeart/2018/2/layout/IconCircleList"/>
    <dgm:cxn modelId="{6E309EDD-417C-4FA7-A81E-9C8FC7BD2EF0}" type="presParOf" srcId="{0CCF7723-E23C-4115-9E23-8B174EE63A0E}" destId="{850D5C4A-EB82-42AA-89F8-D6A5A39464EE}" srcOrd="1" destOrd="0" presId="urn:microsoft.com/office/officeart/2018/2/layout/IconCircleList"/>
    <dgm:cxn modelId="{EC8F36A4-15ED-4673-9112-D154C6A1DFEC}" type="presParOf" srcId="{0CCF7723-E23C-4115-9E23-8B174EE63A0E}" destId="{024F5FA8-2B11-4D8E-8752-6DF0BF1094CA}" srcOrd="2" destOrd="0" presId="urn:microsoft.com/office/officeart/2018/2/layout/IconCircleList"/>
    <dgm:cxn modelId="{4354F3D8-ECEB-4D54-A092-49A18AD58955}" type="presParOf" srcId="{0CCF7723-E23C-4115-9E23-8B174EE63A0E}" destId="{F21C3361-3CAA-4F38-9FC8-C9052441BE35}" srcOrd="3" destOrd="0" presId="urn:microsoft.com/office/officeart/2018/2/layout/IconCircleList"/>
    <dgm:cxn modelId="{CE8B9D0D-EC06-4933-9F56-31B0D3D83C89}" type="presParOf" srcId="{5FAD0745-14BE-4929-B811-3BCB6E7359EC}" destId="{B08221F4-42D3-42C4-A86A-CBBC9FF4A457}" srcOrd="3" destOrd="0" presId="urn:microsoft.com/office/officeart/2018/2/layout/IconCircleList"/>
    <dgm:cxn modelId="{70C847EF-10A3-4F34-8A0F-7893DB0310F7}" type="presParOf" srcId="{5FAD0745-14BE-4929-B811-3BCB6E7359EC}" destId="{4258F5B0-D5DD-4C75-90B9-31C42304A40A}" srcOrd="4" destOrd="0" presId="urn:microsoft.com/office/officeart/2018/2/layout/IconCircleList"/>
    <dgm:cxn modelId="{88915335-5380-4A3E-A4F3-769DC0858BD5}" type="presParOf" srcId="{4258F5B0-D5DD-4C75-90B9-31C42304A40A}" destId="{1E519CC8-D8AC-4C21-A5B8-8BDDF42D4F3A}" srcOrd="0" destOrd="0" presId="urn:microsoft.com/office/officeart/2018/2/layout/IconCircleList"/>
    <dgm:cxn modelId="{B2572529-ADFE-4437-AE00-7309718F5869}" type="presParOf" srcId="{4258F5B0-D5DD-4C75-90B9-31C42304A40A}" destId="{EEEEB801-E57C-40DF-B2CD-F58E4765BE2F}" srcOrd="1" destOrd="0" presId="urn:microsoft.com/office/officeart/2018/2/layout/IconCircleList"/>
    <dgm:cxn modelId="{F0600A7D-3BBC-4F84-89E0-2C54E8B94889}" type="presParOf" srcId="{4258F5B0-D5DD-4C75-90B9-31C42304A40A}" destId="{E403BCC0-DC90-48F9-A1D1-BE26BCDEC35F}" srcOrd="2" destOrd="0" presId="urn:microsoft.com/office/officeart/2018/2/layout/IconCircleList"/>
    <dgm:cxn modelId="{1FD3AB4E-45DF-4353-A5B4-E24561010036}" type="presParOf" srcId="{4258F5B0-D5DD-4C75-90B9-31C42304A40A}" destId="{76D8447F-1E04-432C-A8D4-40EB06725FFC}" srcOrd="3" destOrd="0" presId="urn:microsoft.com/office/officeart/2018/2/layout/IconCircleList"/>
    <dgm:cxn modelId="{213E5C00-5252-4AB4-8B6B-1EB23320676B}" type="presParOf" srcId="{5FAD0745-14BE-4929-B811-3BCB6E7359EC}" destId="{994B0B1B-F3D3-4343-B4E1-5FACA849F50B}" srcOrd="5" destOrd="0" presId="urn:microsoft.com/office/officeart/2018/2/layout/IconCircleList"/>
    <dgm:cxn modelId="{CD7C70F6-B47F-4686-928B-BA072822E883}" type="presParOf" srcId="{5FAD0745-14BE-4929-B811-3BCB6E7359EC}" destId="{D0367D20-2462-4802-880C-511B42998609}" srcOrd="6" destOrd="0" presId="urn:microsoft.com/office/officeart/2018/2/layout/IconCircleList"/>
    <dgm:cxn modelId="{8CC6D6E7-0D9A-4A36-BF0F-4A31680F8BE2}" type="presParOf" srcId="{D0367D20-2462-4802-880C-511B42998609}" destId="{5D584884-C622-4515-B921-AB20FA6A1F8A}" srcOrd="0" destOrd="0" presId="urn:microsoft.com/office/officeart/2018/2/layout/IconCircleList"/>
    <dgm:cxn modelId="{1F15358E-88B5-4D4E-BE7F-B5AC2201954A}" type="presParOf" srcId="{D0367D20-2462-4802-880C-511B42998609}" destId="{C75E78F6-468C-488D-A4F2-701B53271F63}" srcOrd="1" destOrd="0" presId="urn:microsoft.com/office/officeart/2018/2/layout/IconCircleList"/>
    <dgm:cxn modelId="{9E9F0356-375C-4C2B-8518-48E3B90F62F1}" type="presParOf" srcId="{D0367D20-2462-4802-880C-511B42998609}" destId="{141AEBDE-F0F7-462C-AFB5-EC0A7674B795}" srcOrd="2" destOrd="0" presId="urn:microsoft.com/office/officeart/2018/2/layout/IconCircleList"/>
    <dgm:cxn modelId="{3E964CAE-CB39-471F-8FE5-59CC172887FD}" type="presParOf" srcId="{D0367D20-2462-4802-880C-511B42998609}" destId="{B028D432-9914-4FCA-874C-02B362403C6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15CDDD-8582-4D10-8CEC-50D5D8B7D24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7F96C5B-DC49-455C-ADC8-BFB54D2C5F4F}">
      <dgm:prSet/>
      <dgm:spPr/>
      <dgm:t>
        <a:bodyPr/>
        <a:lstStyle/>
        <a:p>
          <a:r>
            <a:rPr lang="it-IT"/>
            <a:t>Ogni tonnellata di CO₂ prodotta, paghi una tassa</a:t>
          </a:r>
          <a:endParaRPr lang="en-US"/>
        </a:p>
      </dgm:t>
    </dgm:pt>
    <dgm:pt modelId="{1E6AD038-4E1D-474E-A2B3-6443DF38CE6F}" type="parTrans" cxnId="{36C30401-F5F5-4F55-B813-BA736552F2D6}">
      <dgm:prSet/>
      <dgm:spPr/>
      <dgm:t>
        <a:bodyPr/>
        <a:lstStyle/>
        <a:p>
          <a:endParaRPr lang="en-US"/>
        </a:p>
      </dgm:t>
    </dgm:pt>
    <dgm:pt modelId="{7128E7E4-486B-4A87-BA41-31D56AF0738F}" type="sibTrans" cxnId="{36C30401-F5F5-4F55-B813-BA736552F2D6}">
      <dgm:prSet/>
      <dgm:spPr/>
      <dgm:t>
        <a:bodyPr/>
        <a:lstStyle/>
        <a:p>
          <a:endParaRPr lang="en-US"/>
        </a:p>
      </dgm:t>
    </dgm:pt>
    <dgm:pt modelId="{EB3D2E63-9066-4628-B1FA-47C91AA086F7}">
      <dgm:prSet/>
      <dgm:spPr/>
      <dgm:t>
        <a:bodyPr/>
        <a:lstStyle/>
        <a:p>
          <a:r>
            <a:rPr lang="it-IT"/>
            <a:t>Oggi: ~50 euro/tonnellata</a:t>
          </a:r>
          <a:endParaRPr lang="en-US"/>
        </a:p>
      </dgm:t>
    </dgm:pt>
    <dgm:pt modelId="{115103C0-914D-435D-8A7C-C94C56200C4D}" type="parTrans" cxnId="{3AEFF124-E32E-458C-A923-5D9F507BA794}">
      <dgm:prSet/>
      <dgm:spPr/>
      <dgm:t>
        <a:bodyPr/>
        <a:lstStyle/>
        <a:p>
          <a:endParaRPr lang="en-US"/>
        </a:p>
      </dgm:t>
    </dgm:pt>
    <dgm:pt modelId="{BC079548-84F4-4E04-B270-DAF291E6E9A9}" type="sibTrans" cxnId="{3AEFF124-E32E-458C-A923-5D9F507BA794}">
      <dgm:prSet/>
      <dgm:spPr/>
      <dgm:t>
        <a:bodyPr/>
        <a:lstStyle/>
        <a:p>
          <a:endParaRPr lang="en-US"/>
        </a:p>
      </dgm:t>
    </dgm:pt>
    <dgm:pt modelId="{BAE22913-8D92-4E23-9A71-353F7BB8E6B2}">
      <dgm:prSet/>
      <dgm:spPr/>
      <dgm:t>
        <a:bodyPr/>
        <a:lstStyle/>
        <a:p>
          <a:r>
            <a:rPr lang="it-IT"/>
            <a:t>2028: 100 euro/tonnellata</a:t>
          </a:r>
          <a:endParaRPr lang="en-US"/>
        </a:p>
      </dgm:t>
    </dgm:pt>
    <dgm:pt modelId="{3CBF9B90-98FD-4814-9750-6CECB5466D2A}" type="parTrans" cxnId="{48F9DD09-1ACA-4382-A751-632464FD7AB7}">
      <dgm:prSet/>
      <dgm:spPr/>
      <dgm:t>
        <a:bodyPr/>
        <a:lstStyle/>
        <a:p>
          <a:endParaRPr lang="en-US"/>
        </a:p>
      </dgm:t>
    </dgm:pt>
    <dgm:pt modelId="{F295030D-B5C3-477F-AABD-8C42487C30F9}" type="sibTrans" cxnId="{48F9DD09-1ACA-4382-A751-632464FD7AB7}">
      <dgm:prSet/>
      <dgm:spPr/>
      <dgm:t>
        <a:bodyPr/>
        <a:lstStyle/>
        <a:p>
          <a:endParaRPr lang="en-US"/>
        </a:p>
      </dgm:t>
    </dgm:pt>
    <dgm:pt modelId="{22AC9548-9750-4499-BB54-D8F521F0C4C1}">
      <dgm:prSet/>
      <dgm:spPr/>
      <dgm:t>
        <a:bodyPr/>
        <a:lstStyle/>
        <a:p>
          <a:r>
            <a:rPr lang="it-IT"/>
            <a:t>2030: 150–200 euro/tonnellata</a:t>
          </a:r>
          <a:endParaRPr lang="en-US"/>
        </a:p>
      </dgm:t>
    </dgm:pt>
    <dgm:pt modelId="{8DC8A17E-BC1B-4BF1-B078-4DD1CCA5400F}" type="parTrans" cxnId="{D7D711D2-0F1D-4EC1-9FE3-C63D7547213F}">
      <dgm:prSet/>
      <dgm:spPr/>
      <dgm:t>
        <a:bodyPr/>
        <a:lstStyle/>
        <a:p>
          <a:endParaRPr lang="en-US"/>
        </a:p>
      </dgm:t>
    </dgm:pt>
    <dgm:pt modelId="{A798D267-F342-408F-AA4A-9A0081568C6B}" type="sibTrans" cxnId="{D7D711D2-0F1D-4EC1-9FE3-C63D7547213F}">
      <dgm:prSet/>
      <dgm:spPr/>
      <dgm:t>
        <a:bodyPr/>
        <a:lstStyle/>
        <a:p>
          <a:endParaRPr lang="en-US"/>
        </a:p>
      </dgm:t>
    </dgm:pt>
    <dgm:pt modelId="{0E126106-1153-4269-8BDA-4CDF0EF85B08}" type="pres">
      <dgm:prSet presAssocID="{9615CDDD-8582-4D10-8CEC-50D5D8B7D243}" presName="linear" presStyleCnt="0">
        <dgm:presLayoutVars>
          <dgm:animLvl val="lvl"/>
          <dgm:resizeHandles val="exact"/>
        </dgm:presLayoutVars>
      </dgm:prSet>
      <dgm:spPr/>
    </dgm:pt>
    <dgm:pt modelId="{75979E71-24C2-4756-A9C9-0128DDB8C8BA}" type="pres">
      <dgm:prSet presAssocID="{D7F96C5B-DC49-455C-ADC8-BFB54D2C5F4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0E044DC-94F6-4062-BE02-5CFA503EEABD}" type="pres">
      <dgm:prSet presAssocID="{7128E7E4-486B-4A87-BA41-31D56AF0738F}" presName="spacer" presStyleCnt="0"/>
      <dgm:spPr/>
    </dgm:pt>
    <dgm:pt modelId="{9EFD581A-078E-47CC-8FB0-C7C255741EEA}" type="pres">
      <dgm:prSet presAssocID="{EB3D2E63-9066-4628-B1FA-47C91AA086F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F8DA086-080F-4C78-9A8E-B83D536D40A1}" type="pres">
      <dgm:prSet presAssocID="{BC079548-84F4-4E04-B270-DAF291E6E9A9}" presName="spacer" presStyleCnt="0"/>
      <dgm:spPr/>
    </dgm:pt>
    <dgm:pt modelId="{0BA66E8F-73DF-45D9-9B1C-C00298E6F46C}" type="pres">
      <dgm:prSet presAssocID="{BAE22913-8D92-4E23-9A71-353F7BB8E6B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C6DF095-DED0-4D6E-BFC3-052F3B556795}" type="pres">
      <dgm:prSet presAssocID="{F295030D-B5C3-477F-AABD-8C42487C30F9}" presName="spacer" presStyleCnt="0"/>
      <dgm:spPr/>
    </dgm:pt>
    <dgm:pt modelId="{C8046EB0-B72A-4192-B246-15E722E5CDD3}" type="pres">
      <dgm:prSet presAssocID="{22AC9548-9750-4499-BB54-D8F521F0C4C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6C30401-F5F5-4F55-B813-BA736552F2D6}" srcId="{9615CDDD-8582-4D10-8CEC-50D5D8B7D243}" destId="{D7F96C5B-DC49-455C-ADC8-BFB54D2C5F4F}" srcOrd="0" destOrd="0" parTransId="{1E6AD038-4E1D-474E-A2B3-6443DF38CE6F}" sibTransId="{7128E7E4-486B-4A87-BA41-31D56AF0738F}"/>
    <dgm:cxn modelId="{48F9DD09-1ACA-4382-A751-632464FD7AB7}" srcId="{9615CDDD-8582-4D10-8CEC-50D5D8B7D243}" destId="{BAE22913-8D92-4E23-9A71-353F7BB8E6B2}" srcOrd="2" destOrd="0" parTransId="{3CBF9B90-98FD-4814-9750-6CECB5466D2A}" sibTransId="{F295030D-B5C3-477F-AABD-8C42487C30F9}"/>
    <dgm:cxn modelId="{3AEFF124-E32E-458C-A923-5D9F507BA794}" srcId="{9615CDDD-8582-4D10-8CEC-50D5D8B7D243}" destId="{EB3D2E63-9066-4628-B1FA-47C91AA086F7}" srcOrd="1" destOrd="0" parTransId="{115103C0-914D-435D-8A7C-C94C56200C4D}" sibTransId="{BC079548-84F4-4E04-B270-DAF291E6E9A9}"/>
    <dgm:cxn modelId="{C5AFFD59-5998-401D-8309-CD3C9E1B3AC9}" type="presOf" srcId="{D7F96C5B-DC49-455C-ADC8-BFB54D2C5F4F}" destId="{75979E71-24C2-4756-A9C9-0128DDB8C8BA}" srcOrd="0" destOrd="0" presId="urn:microsoft.com/office/officeart/2005/8/layout/vList2"/>
    <dgm:cxn modelId="{FCE00384-91A3-40DF-A76C-49D9AEE6CD16}" type="presOf" srcId="{BAE22913-8D92-4E23-9A71-353F7BB8E6B2}" destId="{0BA66E8F-73DF-45D9-9B1C-C00298E6F46C}" srcOrd="0" destOrd="0" presId="urn:microsoft.com/office/officeart/2005/8/layout/vList2"/>
    <dgm:cxn modelId="{6A66DC87-B275-46C9-853B-2E3B0567CD30}" type="presOf" srcId="{22AC9548-9750-4499-BB54-D8F521F0C4C1}" destId="{C8046EB0-B72A-4192-B246-15E722E5CDD3}" srcOrd="0" destOrd="0" presId="urn:microsoft.com/office/officeart/2005/8/layout/vList2"/>
    <dgm:cxn modelId="{B9487B99-E668-4626-984B-12243742C365}" type="presOf" srcId="{EB3D2E63-9066-4628-B1FA-47C91AA086F7}" destId="{9EFD581A-078E-47CC-8FB0-C7C255741EEA}" srcOrd="0" destOrd="0" presId="urn:microsoft.com/office/officeart/2005/8/layout/vList2"/>
    <dgm:cxn modelId="{D7D711D2-0F1D-4EC1-9FE3-C63D7547213F}" srcId="{9615CDDD-8582-4D10-8CEC-50D5D8B7D243}" destId="{22AC9548-9750-4499-BB54-D8F521F0C4C1}" srcOrd="3" destOrd="0" parTransId="{8DC8A17E-BC1B-4BF1-B078-4DD1CCA5400F}" sibTransId="{A798D267-F342-408F-AA4A-9A0081568C6B}"/>
    <dgm:cxn modelId="{0D08FCDD-1B6A-40B8-893D-899C6E62F20C}" type="presOf" srcId="{9615CDDD-8582-4D10-8CEC-50D5D8B7D243}" destId="{0E126106-1153-4269-8BDA-4CDF0EF85B08}" srcOrd="0" destOrd="0" presId="urn:microsoft.com/office/officeart/2005/8/layout/vList2"/>
    <dgm:cxn modelId="{5747DB7A-1FFB-4B51-B12E-2F2DFD019B30}" type="presParOf" srcId="{0E126106-1153-4269-8BDA-4CDF0EF85B08}" destId="{75979E71-24C2-4756-A9C9-0128DDB8C8BA}" srcOrd="0" destOrd="0" presId="urn:microsoft.com/office/officeart/2005/8/layout/vList2"/>
    <dgm:cxn modelId="{812FDE13-994B-4373-884D-6DD166193437}" type="presParOf" srcId="{0E126106-1153-4269-8BDA-4CDF0EF85B08}" destId="{C0E044DC-94F6-4062-BE02-5CFA503EEABD}" srcOrd="1" destOrd="0" presId="urn:microsoft.com/office/officeart/2005/8/layout/vList2"/>
    <dgm:cxn modelId="{8F5FFB7D-666E-4C0C-A418-DFE28B8C18E7}" type="presParOf" srcId="{0E126106-1153-4269-8BDA-4CDF0EF85B08}" destId="{9EFD581A-078E-47CC-8FB0-C7C255741EEA}" srcOrd="2" destOrd="0" presId="urn:microsoft.com/office/officeart/2005/8/layout/vList2"/>
    <dgm:cxn modelId="{CDFFB8BB-6F1F-49D2-AFC4-0D7A36CB985B}" type="presParOf" srcId="{0E126106-1153-4269-8BDA-4CDF0EF85B08}" destId="{2F8DA086-080F-4C78-9A8E-B83D536D40A1}" srcOrd="3" destOrd="0" presId="urn:microsoft.com/office/officeart/2005/8/layout/vList2"/>
    <dgm:cxn modelId="{8C9C63A1-F7C7-4CDE-A3BC-F88D349E4C1D}" type="presParOf" srcId="{0E126106-1153-4269-8BDA-4CDF0EF85B08}" destId="{0BA66E8F-73DF-45D9-9B1C-C00298E6F46C}" srcOrd="4" destOrd="0" presId="urn:microsoft.com/office/officeart/2005/8/layout/vList2"/>
    <dgm:cxn modelId="{67EC4720-1B94-4914-B00B-12EEC78B4BF3}" type="presParOf" srcId="{0E126106-1153-4269-8BDA-4CDF0EF85B08}" destId="{AC6DF095-DED0-4D6E-BFC3-052F3B556795}" srcOrd="5" destOrd="0" presId="urn:microsoft.com/office/officeart/2005/8/layout/vList2"/>
    <dgm:cxn modelId="{54E61F89-0217-4002-AF1D-B9A3E83AE158}" type="presParOf" srcId="{0E126106-1153-4269-8BDA-4CDF0EF85B08}" destId="{C8046EB0-B72A-4192-B246-15E722E5CDD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3E771-410B-424A-8669-2D862D2923B6}">
      <dsp:nvSpPr>
        <dsp:cNvPr id="0" name=""/>
        <dsp:cNvSpPr/>
      </dsp:nvSpPr>
      <dsp:spPr>
        <a:xfrm>
          <a:off x="0" y="1925106"/>
          <a:ext cx="2093119" cy="1329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1FE087-6B71-4992-B459-E4DF8F4A365D}">
      <dsp:nvSpPr>
        <dsp:cNvPr id="0" name=""/>
        <dsp:cNvSpPr/>
      </dsp:nvSpPr>
      <dsp:spPr>
        <a:xfrm>
          <a:off x="232568" y="2146046"/>
          <a:ext cx="2093119" cy="1329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Joule (J) – standard internazionale</a:t>
          </a:r>
          <a:endParaRPr lang="en-US" sz="1700" kern="1200"/>
        </a:p>
      </dsp:txBody>
      <dsp:txXfrm>
        <a:off x="271497" y="2184975"/>
        <a:ext cx="2015261" cy="1251272"/>
      </dsp:txXfrm>
    </dsp:sp>
    <dsp:sp modelId="{500F98DD-1ACF-4FC6-9D8E-C06B8E1D8C85}">
      <dsp:nvSpPr>
        <dsp:cNvPr id="0" name=""/>
        <dsp:cNvSpPr/>
      </dsp:nvSpPr>
      <dsp:spPr>
        <a:xfrm>
          <a:off x="2558256" y="1925106"/>
          <a:ext cx="2093119" cy="1329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08B73D-03AA-498A-936B-F3908A962E6A}">
      <dsp:nvSpPr>
        <dsp:cNvPr id="0" name=""/>
        <dsp:cNvSpPr/>
      </dsp:nvSpPr>
      <dsp:spPr>
        <a:xfrm>
          <a:off x="2790825" y="2146046"/>
          <a:ext cx="2093119" cy="1329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kWh – kilowatt-ora (misurazione domestica/aziendale)</a:t>
          </a:r>
          <a:endParaRPr lang="en-US" sz="1700" kern="1200"/>
        </a:p>
      </dsp:txBody>
      <dsp:txXfrm>
        <a:off x="2829754" y="2184975"/>
        <a:ext cx="2015261" cy="1251272"/>
      </dsp:txXfrm>
    </dsp:sp>
    <dsp:sp modelId="{9AD78733-52A8-470C-88A6-846675D6671F}">
      <dsp:nvSpPr>
        <dsp:cNvPr id="0" name=""/>
        <dsp:cNvSpPr/>
      </dsp:nvSpPr>
      <dsp:spPr>
        <a:xfrm>
          <a:off x="5116513" y="1925106"/>
          <a:ext cx="2093119" cy="1329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360BEC-6402-4B9D-B6E4-FBF2FDF00813}">
      <dsp:nvSpPr>
        <dsp:cNvPr id="0" name=""/>
        <dsp:cNvSpPr/>
      </dsp:nvSpPr>
      <dsp:spPr>
        <a:xfrm>
          <a:off x="5349081" y="2146046"/>
          <a:ext cx="2093119" cy="1329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MWh, GWh, TWh – per grandi quantità</a:t>
          </a:r>
          <a:endParaRPr lang="en-US" sz="1700" kern="1200"/>
        </a:p>
      </dsp:txBody>
      <dsp:txXfrm>
        <a:off x="5388010" y="2184975"/>
        <a:ext cx="2015261" cy="1251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F0DF1C-0ABF-4C3F-A1F9-CB6E69AFAE00}">
      <dsp:nvSpPr>
        <dsp:cNvPr id="0" name=""/>
        <dsp:cNvSpPr/>
      </dsp:nvSpPr>
      <dsp:spPr>
        <a:xfrm>
          <a:off x="1138979" y="1203549"/>
          <a:ext cx="932563" cy="9325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07C311-373C-4D33-A4C8-A5D5CAEF58D3}">
      <dsp:nvSpPr>
        <dsp:cNvPr id="0" name=""/>
        <dsp:cNvSpPr/>
      </dsp:nvSpPr>
      <dsp:spPr>
        <a:xfrm>
          <a:off x="569079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Perdite termiche nei generatori e trasformatori</a:t>
          </a:r>
          <a:endParaRPr lang="en-US" sz="1500" kern="1200"/>
        </a:p>
      </dsp:txBody>
      <dsp:txXfrm>
        <a:off x="569079" y="2427788"/>
        <a:ext cx="2072362" cy="720000"/>
      </dsp:txXfrm>
    </dsp:sp>
    <dsp:sp modelId="{571DEA04-BADF-45E6-B218-6CE8F73A2EF0}">
      <dsp:nvSpPr>
        <dsp:cNvPr id="0" name=""/>
        <dsp:cNvSpPr/>
      </dsp:nvSpPr>
      <dsp:spPr>
        <a:xfrm>
          <a:off x="3574005" y="1203549"/>
          <a:ext cx="932563" cy="9325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6C1B7D-7692-4563-A167-F0320BEC74F6}">
      <dsp:nvSpPr>
        <dsp:cNvPr id="0" name=""/>
        <dsp:cNvSpPr/>
      </dsp:nvSpPr>
      <dsp:spPr>
        <a:xfrm>
          <a:off x="3004105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Dispersioni nelle reti di trasmissione (cavi che si riscaldano)</a:t>
          </a:r>
          <a:endParaRPr lang="en-US" sz="1500" kern="1200"/>
        </a:p>
      </dsp:txBody>
      <dsp:txXfrm>
        <a:off x="3004105" y="2427788"/>
        <a:ext cx="2072362" cy="720000"/>
      </dsp:txXfrm>
    </dsp:sp>
    <dsp:sp modelId="{89ECADDE-0B38-48F3-A12A-4343FC28585A}">
      <dsp:nvSpPr>
        <dsp:cNvPr id="0" name=""/>
        <dsp:cNvSpPr/>
      </dsp:nvSpPr>
      <dsp:spPr>
        <a:xfrm>
          <a:off x="6009031" y="1203549"/>
          <a:ext cx="932563" cy="9325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500BD-C057-4893-890F-A8DAA6B48B75}">
      <dsp:nvSpPr>
        <dsp:cNvPr id="0" name=""/>
        <dsp:cNvSpPr/>
      </dsp:nvSpPr>
      <dsp:spPr>
        <a:xfrm>
          <a:off x="5439131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Inefficienze negli impianti di trasformazione</a:t>
          </a:r>
          <a:endParaRPr lang="en-US" sz="1500" kern="1200"/>
        </a:p>
      </dsp:txBody>
      <dsp:txXfrm>
        <a:off x="5439131" y="2427788"/>
        <a:ext cx="2072362" cy="720000"/>
      </dsp:txXfrm>
    </dsp:sp>
    <dsp:sp modelId="{47096CF3-69A9-4C03-A228-FEC1AD42EECD}">
      <dsp:nvSpPr>
        <dsp:cNvPr id="0" name=""/>
        <dsp:cNvSpPr/>
      </dsp:nvSpPr>
      <dsp:spPr>
        <a:xfrm>
          <a:off x="8444057" y="1203549"/>
          <a:ext cx="932563" cy="9325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AE8611-38D3-45F8-9ACF-4432C893B20A}">
      <dsp:nvSpPr>
        <dsp:cNvPr id="0" name=""/>
        <dsp:cNvSpPr/>
      </dsp:nvSpPr>
      <dsp:spPr>
        <a:xfrm>
          <a:off x="7874157" y="2427788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Sprechi durante il trasporto</a:t>
          </a:r>
          <a:endParaRPr lang="en-US" sz="1500" kern="1200"/>
        </a:p>
      </dsp:txBody>
      <dsp:txXfrm>
        <a:off x="7874157" y="2427788"/>
        <a:ext cx="2072362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9A7CA6-93C1-4A11-9717-54EEC29DC35C}">
      <dsp:nvSpPr>
        <dsp:cNvPr id="0" name=""/>
        <dsp:cNvSpPr/>
      </dsp:nvSpPr>
      <dsp:spPr>
        <a:xfrm>
          <a:off x="0" y="59633"/>
          <a:ext cx="10691265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Più di un terzo dell'energia mondiale serve a riscaldare/raffreddare case e uffici</a:t>
          </a:r>
          <a:endParaRPr lang="en-US" sz="2500" kern="1200" dirty="0"/>
        </a:p>
      </dsp:txBody>
      <dsp:txXfrm>
        <a:off x="29271" y="88904"/>
        <a:ext cx="10632723" cy="541083"/>
      </dsp:txXfrm>
    </dsp:sp>
    <dsp:sp modelId="{0A49931B-7F79-49D3-A572-0D781B20906E}">
      <dsp:nvSpPr>
        <dsp:cNvPr id="0" name=""/>
        <dsp:cNvSpPr/>
      </dsp:nvSpPr>
      <dsp:spPr>
        <a:xfrm>
          <a:off x="0" y="731258"/>
          <a:ext cx="10691265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Un terzo serve a muovere persone e merci</a:t>
          </a:r>
          <a:endParaRPr lang="en-US" sz="2500" kern="1200"/>
        </a:p>
      </dsp:txBody>
      <dsp:txXfrm>
        <a:off x="29271" y="760529"/>
        <a:ext cx="10632723" cy="541083"/>
      </dsp:txXfrm>
    </dsp:sp>
    <dsp:sp modelId="{06263B56-5D5C-4499-938C-A3380034CBD1}">
      <dsp:nvSpPr>
        <dsp:cNvPr id="0" name=""/>
        <dsp:cNvSpPr/>
      </dsp:nvSpPr>
      <dsp:spPr>
        <a:xfrm>
          <a:off x="0" y="1402883"/>
          <a:ext cx="10691265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Un quarto serve a fabbricare beni (acciaio, plastica, cemento, ecc.)</a:t>
          </a:r>
          <a:endParaRPr lang="en-US" sz="2500" kern="1200"/>
        </a:p>
      </dsp:txBody>
      <dsp:txXfrm>
        <a:off x="29271" y="1432154"/>
        <a:ext cx="10632723" cy="5410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381023-1ECA-4115-851C-2A04F6948693}">
      <dsp:nvSpPr>
        <dsp:cNvPr id="0" name=""/>
        <dsp:cNvSpPr/>
      </dsp:nvSpPr>
      <dsp:spPr>
        <a:xfrm>
          <a:off x="882634" y="340337"/>
          <a:ext cx="779941" cy="7799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0E8724-CDD5-4F81-BF19-A9122876B6DC}">
      <dsp:nvSpPr>
        <dsp:cNvPr id="0" name=""/>
        <dsp:cNvSpPr/>
      </dsp:nvSpPr>
      <dsp:spPr>
        <a:xfrm>
          <a:off x="406003" y="1380398"/>
          <a:ext cx="1733203" cy="69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Energetico (centrali, riscaldamento) – 27%</a:t>
          </a:r>
          <a:endParaRPr lang="en-US" sz="1300" kern="1200"/>
        </a:p>
      </dsp:txBody>
      <dsp:txXfrm>
        <a:off x="406003" y="1380398"/>
        <a:ext cx="1733203" cy="693281"/>
      </dsp:txXfrm>
    </dsp:sp>
    <dsp:sp modelId="{DF22C2A4-8264-4132-B04D-F4D62A1E6E2B}">
      <dsp:nvSpPr>
        <dsp:cNvPr id="0" name=""/>
        <dsp:cNvSpPr/>
      </dsp:nvSpPr>
      <dsp:spPr>
        <a:xfrm>
          <a:off x="2919148" y="340337"/>
          <a:ext cx="779941" cy="7799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7B0DBD-02DA-469E-8730-2730BDFEA939}">
      <dsp:nvSpPr>
        <dsp:cNvPr id="0" name=""/>
        <dsp:cNvSpPr/>
      </dsp:nvSpPr>
      <dsp:spPr>
        <a:xfrm>
          <a:off x="2442517" y="1380398"/>
          <a:ext cx="1733203" cy="69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Trasporti (aerei, camion, auto) – 24%</a:t>
          </a:r>
          <a:endParaRPr lang="en-US" sz="1300" kern="1200"/>
        </a:p>
      </dsp:txBody>
      <dsp:txXfrm>
        <a:off x="2442517" y="1380398"/>
        <a:ext cx="1733203" cy="693281"/>
      </dsp:txXfrm>
    </dsp:sp>
    <dsp:sp modelId="{EA77357E-7887-4F60-84D8-921A44348F25}">
      <dsp:nvSpPr>
        <dsp:cNvPr id="0" name=""/>
        <dsp:cNvSpPr/>
      </dsp:nvSpPr>
      <dsp:spPr>
        <a:xfrm>
          <a:off x="4955661" y="340337"/>
          <a:ext cx="779941" cy="77994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1070F-9089-42BF-AC39-B4FBB6D1084C}">
      <dsp:nvSpPr>
        <dsp:cNvPr id="0" name=""/>
        <dsp:cNvSpPr/>
      </dsp:nvSpPr>
      <dsp:spPr>
        <a:xfrm>
          <a:off x="4479030" y="1380398"/>
          <a:ext cx="1733203" cy="69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Industria pesante (acciaio, cemento, chimico) – 21%</a:t>
          </a:r>
          <a:endParaRPr lang="en-US" sz="1300" kern="1200"/>
        </a:p>
      </dsp:txBody>
      <dsp:txXfrm>
        <a:off x="4479030" y="1380398"/>
        <a:ext cx="1733203" cy="693281"/>
      </dsp:txXfrm>
    </dsp:sp>
    <dsp:sp modelId="{FE6AC466-CEDF-4BE3-BD61-BB2B35CE805A}">
      <dsp:nvSpPr>
        <dsp:cNvPr id="0" name=""/>
        <dsp:cNvSpPr/>
      </dsp:nvSpPr>
      <dsp:spPr>
        <a:xfrm>
          <a:off x="6992175" y="340337"/>
          <a:ext cx="779941" cy="77994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CD9B37-0491-40D5-B556-93A0DCE835C1}">
      <dsp:nvSpPr>
        <dsp:cNvPr id="0" name=""/>
        <dsp:cNvSpPr/>
      </dsp:nvSpPr>
      <dsp:spPr>
        <a:xfrm>
          <a:off x="6515544" y="1380398"/>
          <a:ext cx="1733203" cy="69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Agricoltura (allevamenti, fertilizzanti) – 10%</a:t>
          </a:r>
          <a:endParaRPr lang="en-US" sz="1300" kern="1200"/>
        </a:p>
      </dsp:txBody>
      <dsp:txXfrm>
        <a:off x="6515544" y="1380398"/>
        <a:ext cx="1733203" cy="693281"/>
      </dsp:txXfrm>
    </dsp:sp>
    <dsp:sp modelId="{7C1C2BCD-3FFD-486E-AC2E-7B3AA3385566}">
      <dsp:nvSpPr>
        <dsp:cNvPr id="0" name=""/>
        <dsp:cNvSpPr/>
      </dsp:nvSpPr>
      <dsp:spPr>
        <a:xfrm>
          <a:off x="9028689" y="340337"/>
          <a:ext cx="779941" cy="77994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C2B85-F223-40B4-8EED-006ABED7C0AD}">
      <dsp:nvSpPr>
        <dsp:cNvPr id="0" name=""/>
        <dsp:cNvSpPr/>
      </dsp:nvSpPr>
      <dsp:spPr>
        <a:xfrm>
          <a:off x="8552058" y="1380398"/>
          <a:ext cx="1733203" cy="69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/>
            <a:t>Edilizia (case nuove, costruzioni) – 9%</a:t>
          </a:r>
          <a:endParaRPr lang="en-US" sz="1300" kern="1200"/>
        </a:p>
      </dsp:txBody>
      <dsp:txXfrm>
        <a:off x="8552058" y="1380398"/>
        <a:ext cx="1733203" cy="6932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CD3B9-8A54-454C-9CCC-D8C9552BF228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42D55-BD9C-45D8-8983-F462D58013AD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CE19D2-F769-4A0F-AF3B-CFBA97D8A30F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L'Italia dipende dall'importazione di energia dall'estero (circa 75%)</a:t>
          </a:r>
          <a:endParaRPr lang="en-US" sz="2500" kern="1200"/>
        </a:p>
      </dsp:txBody>
      <dsp:txXfrm>
        <a:off x="1435590" y="531"/>
        <a:ext cx="9080009" cy="1242935"/>
      </dsp:txXfrm>
    </dsp:sp>
    <dsp:sp modelId="{3BDE271E-CC20-46C3-B1D6-D45612E13BEF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FCDD7-A35C-4FC9-9194-BE28FD1DE60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CA945-C4AB-4782-A3FF-2BFB18B2DAB6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Consumi in calo del 25,8% dal 2005 al 2025 (effetto efficienza + crisi economica)</a:t>
          </a:r>
          <a:endParaRPr lang="en-US" sz="2500" kern="1200"/>
        </a:p>
      </dsp:txBody>
      <dsp:txXfrm>
        <a:off x="1435590" y="1554201"/>
        <a:ext cx="9080009" cy="1242935"/>
      </dsp:txXfrm>
    </dsp:sp>
    <dsp:sp modelId="{5BA0B2C6-D60A-48C1-96F5-B31837498215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D5D487-2B37-4C72-A277-8C3379D81B4C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BE8B3F-E5ED-4821-B596-0F5F9D4F37C9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Crescita della quota di rinnovabili negli ultimi 10 anni (30% nel 2024, era 15% nel 2014)</a:t>
          </a:r>
          <a:endParaRPr lang="en-US" sz="2500" kern="1200"/>
        </a:p>
      </dsp:txBody>
      <dsp:txXfrm>
        <a:off x="1435590" y="3107870"/>
        <a:ext cx="9080009" cy="12429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C156FE-7D40-4119-9319-75E666FD0D7E}">
      <dsp:nvSpPr>
        <dsp:cNvPr id="0" name=""/>
        <dsp:cNvSpPr/>
      </dsp:nvSpPr>
      <dsp:spPr>
        <a:xfrm>
          <a:off x="3551609" y="252481"/>
          <a:ext cx="576650" cy="576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47570D-9129-465C-83D5-4C325C8B84FB}">
      <dsp:nvSpPr>
        <dsp:cNvPr id="0" name=""/>
        <dsp:cNvSpPr/>
      </dsp:nvSpPr>
      <dsp:spPr>
        <a:xfrm>
          <a:off x="3199211" y="1021422"/>
          <a:ext cx="1281445" cy="512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Riduzione consumi energetici: –11,7%</a:t>
          </a:r>
          <a:endParaRPr lang="en-US" sz="1100" kern="1200"/>
        </a:p>
      </dsp:txBody>
      <dsp:txXfrm>
        <a:off x="3199211" y="1021422"/>
        <a:ext cx="1281445" cy="512578"/>
      </dsp:txXfrm>
    </dsp:sp>
    <dsp:sp modelId="{203E50F5-1D84-4117-9275-0E72A6CB3E46}">
      <dsp:nvSpPr>
        <dsp:cNvPr id="0" name=""/>
        <dsp:cNvSpPr/>
      </dsp:nvSpPr>
      <dsp:spPr>
        <a:xfrm>
          <a:off x="5057307" y="252481"/>
          <a:ext cx="576650" cy="576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FD96E-7ACA-41D0-A9A3-36C1B6608B5B}">
      <dsp:nvSpPr>
        <dsp:cNvPr id="0" name=""/>
        <dsp:cNvSpPr/>
      </dsp:nvSpPr>
      <dsp:spPr>
        <a:xfrm>
          <a:off x="4704909" y="1021422"/>
          <a:ext cx="1281445" cy="512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Aumento rinnovabili: almeno 42,5% del mix energetico</a:t>
          </a:r>
          <a:endParaRPr lang="en-US" sz="1100" kern="1200"/>
        </a:p>
      </dsp:txBody>
      <dsp:txXfrm>
        <a:off x="4704909" y="1021422"/>
        <a:ext cx="1281445" cy="512578"/>
      </dsp:txXfrm>
    </dsp:sp>
    <dsp:sp modelId="{609611B6-0DEA-478B-B5D4-7D0DCC9F517B}">
      <dsp:nvSpPr>
        <dsp:cNvPr id="0" name=""/>
        <dsp:cNvSpPr/>
      </dsp:nvSpPr>
      <dsp:spPr>
        <a:xfrm>
          <a:off x="6563005" y="252481"/>
          <a:ext cx="576650" cy="576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5F61BD-9EC9-4CC4-9A67-F33B5AA6625E}">
      <dsp:nvSpPr>
        <dsp:cNvPr id="0" name=""/>
        <dsp:cNvSpPr/>
      </dsp:nvSpPr>
      <dsp:spPr>
        <a:xfrm>
          <a:off x="6210608" y="1021422"/>
          <a:ext cx="1281445" cy="512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Riduzione emissioni CO₂: –55% rispetto a 1990</a:t>
          </a:r>
          <a:endParaRPr lang="en-US" sz="1100" kern="1200"/>
        </a:p>
      </dsp:txBody>
      <dsp:txXfrm>
        <a:off x="6210608" y="1021422"/>
        <a:ext cx="1281445" cy="5125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CC622-9D5C-4AF0-963D-FFC5F37B3662}">
      <dsp:nvSpPr>
        <dsp:cNvPr id="0" name=""/>
        <dsp:cNvSpPr/>
      </dsp:nvSpPr>
      <dsp:spPr>
        <a:xfrm>
          <a:off x="1087910" y="6763"/>
          <a:ext cx="1127339" cy="112733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58EDBD-25CF-430A-ADB3-8E7CA875CA3F}">
      <dsp:nvSpPr>
        <dsp:cNvPr id="0" name=""/>
        <dsp:cNvSpPr/>
      </dsp:nvSpPr>
      <dsp:spPr>
        <a:xfrm>
          <a:off x="1324652" y="243505"/>
          <a:ext cx="653857" cy="6538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A07760-90E8-4D10-B493-C0A81D6EBBEA}">
      <dsp:nvSpPr>
        <dsp:cNvPr id="0" name=""/>
        <dsp:cNvSpPr/>
      </dsp:nvSpPr>
      <dsp:spPr>
        <a:xfrm>
          <a:off x="2456823" y="6763"/>
          <a:ext cx="2657301" cy="1127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Ondate di calore estreme (&gt;45°C) sempre più frequenti</a:t>
          </a:r>
          <a:endParaRPr lang="en-US" sz="2300" kern="1200"/>
        </a:p>
      </dsp:txBody>
      <dsp:txXfrm>
        <a:off x="2456823" y="6763"/>
        <a:ext cx="2657301" cy="1127339"/>
      </dsp:txXfrm>
    </dsp:sp>
    <dsp:sp modelId="{A7BB53C1-9830-4993-BCA2-32144B0EF3F8}">
      <dsp:nvSpPr>
        <dsp:cNvPr id="0" name=""/>
        <dsp:cNvSpPr/>
      </dsp:nvSpPr>
      <dsp:spPr>
        <a:xfrm>
          <a:off x="5577139" y="6763"/>
          <a:ext cx="1127339" cy="112733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D5C4A-EB82-42AA-89F8-D6A5A39464EE}">
      <dsp:nvSpPr>
        <dsp:cNvPr id="0" name=""/>
        <dsp:cNvSpPr/>
      </dsp:nvSpPr>
      <dsp:spPr>
        <a:xfrm>
          <a:off x="5813881" y="243505"/>
          <a:ext cx="653857" cy="6538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1C3361-3CAA-4F38-9FC8-C9052441BE35}">
      <dsp:nvSpPr>
        <dsp:cNvPr id="0" name=""/>
        <dsp:cNvSpPr/>
      </dsp:nvSpPr>
      <dsp:spPr>
        <a:xfrm>
          <a:off x="6946052" y="6763"/>
          <a:ext cx="2657301" cy="1127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Aumento precipitazioni intense (alluvioni, frane)</a:t>
          </a:r>
          <a:endParaRPr lang="en-US" sz="2300" kern="1200"/>
        </a:p>
      </dsp:txBody>
      <dsp:txXfrm>
        <a:off x="6946052" y="6763"/>
        <a:ext cx="2657301" cy="1127339"/>
      </dsp:txXfrm>
    </dsp:sp>
    <dsp:sp modelId="{1E519CC8-D8AC-4C21-A5B8-8BDDF42D4F3A}">
      <dsp:nvSpPr>
        <dsp:cNvPr id="0" name=""/>
        <dsp:cNvSpPr/>
      </dsp:nvSpPr>
      <dsp:spPr>
        <a:xfrm>
          <a:off x="1087910" y="1598676"/>
          <a:ext cx="1127339" cy="112733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EB801-E57C-40DF-B2CD-F58E4765BE2F}">
      <dsp:nvSpPr>
        <dsp:cNvPr id="0" name=""/>
        <dsp:cNvSpPr/>
      </dsp:nvSpPr>
      <dsp:spPr>
        <a:xfrm>
          <a:off x="1324652" y="1835417"/>
          <a:ext cx="653857" cy="65385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D8447F-1E04-432C-A8D4-40EB06725FFC}">
      <dsp:nvSpPr>
        <dsp:cNvPr id="0" name=""/>
        <dsp:cNvSpPr/>
      </dsp:nvSpPr>
      <dsp:spPr>
        <a:xfrm>
          <a:off x="2456823" y="1598676"/>
          <a:ext cx="2657301" cy="1127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Innalzamento dei mari (coste a rischio)</a:t>
          </a:r>
          <a:endParaRPr lang="en-US" sz="2300" kern="1200"/>
        </a:p>
      </dsp:txBody>
      <dsp:txXfrm>
        <a:off x="2456823" y="1598676"/>
        <a:ext cx="2657301" cy="1127339"/>
      </dsp:txXfrm>
    </dsp:sp>
    <dsp:sp modelId="{5D584884-C622-4515-B921-AB20FA6A1F8A}">
      <dsp:nvSpPr>
        <dsp:cNvPr id="0" name=""/>
        <dsp:cNvSpPr/>
      </dsp:nvSpPr>
      <dsp:spPr>
        <a:xfrm>
          <a:off x="5577139" y="1598676"/>
          <a:ext cx="1127339" cy="112733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E78F6-468C-488D-A4F2-701B53271F63}">
      <dsp:nvSpPr>
        <dsp:cNvPr id="0" name=""/>
        <dsp:cNvSpPr/>
      </dsp:nvSpPr>
      <dsp:spPr>
        <a:xfrm>
          <a:off x="5813881" y="1835417"/>
          <a:ext cx="653857" cy="65385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28D432-9914-4FCA-874C-02B362403C6F}">
      <dsp:nvSpPr>
        <dsp:cNvPr id="0" name=""/>
        <dsp:cNvSpPr/>
      </dsp:nvSpPr>
      <dsp:spPr>
        <a:xfrm>
          <a:off x="6946052" y="1598676"/>
          <a:ext cx="2657301" cy="1127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Perdita di biodiversità (ecosistemi che crollano)</a:t>
          </a:r>
          <a:endParaRPr lang="en-US" sz="2300" kern="1200"/>
        </a:p>
      </dsp:txBody>
      <dsp:txXfrm>
        <a:off x="6946052" y="1598676"/>
        <a:ext cx="2657301" cy="112733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79E71-24C2-4756-A9C9-0128DDB8C8BA}">
      <dsp:nvSpPr>
        <dsp:cNvPr id="0" name=""/>
        <dsp:cNvSpPr/>
      </dsp:nvSpPr>
      <dsp:spPr>
        <a:xfrm>
          <a:off x="0" y="84068"/>
          <a:ext cx="105156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/>
            <a:t>Ogni tonnellata di CO₂ prodotta, paghi una tassa</a:t>
          </a:r>
          <a:endParaRPr lang="en-US" sz="4000" kern="1200"/>
        </a:p>
      </dsp:txBody>
      <dsp:txXfrm>
        <a:off x="46834" y="130902"/>
        <a:ext cx="10421932" cy="865732"/>
      </dsp:txXfrm>
    </dsp:sp>
    <dsp:sp modelId="{9EFD581A-078E-47CC-8FB0-C7C255741EEA}">
      <dsp:nvSpPr>
        <dsp:cNvPr id="0" name=""/>
        <dsp:cNvSpPr/>
      </dsp:nvSpPr>
      <dsp:spPr>
        <a:xfrm>
          <a:off x="0" y="1158668"/>
          <a:ext cx="105156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/>
            <a:t>Oggi: ~50 euro/tonnellata</a:t>
          </a:r>
          <a:endParaRPr lang="en-US" sz="4000" kern="1200"/>
        </a:p>
      </dsp:txBody>
      <dsp:txXfrm>
        <a:off x="46834" y="1205502"/>
        <a:ext cx="10421932" cy="865732"/>
      </dsp:txXfrm>
    </dsp:sp>
    <dsp:sp modelId="{0BA66E8F-73DF-45D9-9B1C-C00298E6F46C}">
      <dsp:nvSpPr>
        <dsp:cNvPr id="0" name=""/>
        <dsp:cNvSpPr/>
      </dsp:nvSpPr>
      <dsp:spPr>
        <a:xfrm>
          <a:off x="0" y="2233269"/>
          <a:ext cx="105156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/>
            <a:t>2028: 100 euro/tonnellata</a:t>
          </a:r>
          <a:endParaRPr lang="en-US" sz="4000" kern="1200"/>
        </a:p>
      </dsp:txBody>
      <dsp:txXfrm>
        <a:off x="46834" y="2280103"/>
        <a:ext cx="10421932" cy="865732"/>
      </dsp:txXfrm>
    </dsp:sp>
    <dsp:sp modelId="{C8046EB0-B72A-4192-B246-15E722E5CDD3}">
      <dsp:nvSpPr>
        <dsp:cNvPr id="0" name=""/>
        <dsp:cNvSpPr/>
      </dsp:nvSpPr>
      <dsp:spPr>
        <a:xfrm>
          <a:off x="0" y="3307869"/>
          <a:ext cx="105156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/>
            <a:t>2030: 150–200 euro/tonnellata</a:t>
          </a:r>
          <a:endParaRPr lang="en-US" sz="4000" kern="1200"/>
        </a:p>
      </dsp:txBody>
      <dsp:txXfrm>
        <a:off x="46834" y="3354703"/>
        <a:ext cx="10421932" cy="865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AE201D9F-9FA4-4C37-BC1D-36D7FAFD4318}" type="datetimeFigureOut">
              <a:rPr lang="it-IT" smtClean="0"/>
              <a:t>16/12/2025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64570C4A-BCE7-41CB-BF6E-CCB284861A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5640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70C4A-BCE7-41CB-BF6E-CCB284861AE2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30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E1B421-056D-491A-8CEF-A6B57BCE4E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BA11EA2-765E-4767-804C-73D33AB65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D53132-78AC-485E-AD2E-51752EDDD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AB91CF-09DB-44F8-87B1-841631EAB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AF674E-1386-4312-AF98-EB244AA8C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78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184195-5072-463F-9D97-D8C5216D8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D651FB7-A98F-477D-86AA-5E43D62F6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8D25E2-914D-4CBC-8D1F-46F37C6E1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9F8420-2313-471B-80F6-2B045E4F8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106453-E6B8-45F8-80BE-31B70418B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2364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75BD98B-F76A-48CE-A089-8F304721FC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7E30C5E-CEA9-471C-ACCA-132824363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018CCE-0165-4B12-827A-9E09CC66A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4BC013-2F6F-46D0-9C38-9CABF3876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AFA7DE-7649-4F84-8610-075FF68B2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3795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E8CEDC-0D23-4AB8-8446-B029559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093F4C-C95E-4639-9642-1B6C62BFA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17E289A-AFF5-4BFE-BEBB-7F18F9AAD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C845AF-D79E-446E-92AA-A0F2E240A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0C85D1-659D-4B41-B01B-736E9C4B4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134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4C2AF5-D5CE-4DD0-BF25-838A4E790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B99DF5-1C45-4B8A-A9AE-E8EB2CB27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51F02C-132F-4A6F-9737-E1227907B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124A36B-1E3B-4123-999C-1C70EB6CA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7F590D-3DDB-4971-9990-282ECBC9C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7093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7E5F8C-35E0-467C-87BC-ADC3E72C2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E3C9CD-CAF9-4564-8E7A-C8FD792096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B48F284-8645-4595-83B2-51619A97A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87BFFAB-1B15-4133-A61C-0796959E2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2F1881A-DF80-4ACA-B751-FCE409C8A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C9EC700-0CEC-4CA0-AA37-8F8A59658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6351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CE8032-7840-4885-AC04-1A4F19D47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0E6258-152A-490F-BBC1-639324C19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CCDAB75-017F-444E-8A78-8DCD2C9FD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F644B87-3019-472B-AC6A-E3F9EB7AC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3604BED-8F92-47D5-901F-7F14DF9E59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27B5362-1337-42B1-8037-A4599A0B9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531B964-2BC7-4AE1-A652-F1ED21EE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A380A3-563A-4D72-9E5E-480202825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1928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A065EE-170B-41A0-8E14-F6B069B8D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C3C147A-A8BB-4E36-AEF4-613D12334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0EEE37E-EE87-49DB-99D5-2F85B0017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3550852-B8FC-43F2-BB59-914CD12EC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4753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4CE150C-B5FC-4E18-AC42-88AF8754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FEF634A-86E1-4687-BBA2-A2CDFCD44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6A9A8AB-4036-4893-B9D3-1F3B889F8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1367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AD56A8-9E4D-4560-912A-80AA57257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335471-5FC7-4535-97A8-4529BF0FF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3C970B4-2E97-41A8-AC29-3C3E983DC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1DD914-DC1E-4327-9382-E55E51A8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CA3A693-CBEE-4E5F-BA85-7CA72D513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A06E60-58AE-4B99-A852-621F01F9D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6948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C2F4CC-8D9D-4F3E-A226-FEFED3838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B8B772-9581-4CBE-9D1F-E6512F88A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AE3781-2DDC-4BE3-B11B-3E98A1CF3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1D007F1-FF21-4034-BB8B-16BD868FE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B619F9-CF79-4505-9FA9-6D9D1B709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0B421EB-7388-4F40-AD50-5FF3A127C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4347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5C8ED07-1BA2-48F8-BB3D-C47E4C549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557B48-C5EA-4AD5-930F-6F606A7EB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08C960-9729-41F4-878B-11D435DA0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BA835-12AC-4E8F-955A-EA3F4DE2791F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B44C7D-9250-43E5-BDAE-672751C432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47A67C-DA0C-480C-8F7C-7236896DA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9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aitemarinparraa.blogspot.com/2020/01/la-contaminacion-y-la-cop25.html" TargetMode="External"/><Relationship Id="rId7" Type="http://schemas.openxmlformats.org/officeDocument/2006/relationships/image" Target="../media/image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4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4.xml"/><Relationship Id="rId9" Type="http://schemas.openxmlformats.org/officeDocument/2006/relationships/hyperlink" Target="mailto:info@montecapital.i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eodericaforum.blogspot.com/2018/08/salvador-dali-3.html" TargetMode="External"/><Relationship Id="rId7" Type="http://schemas.openxmlformats.org/officeDocument/2006/relationships/image" Target="../media/image2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5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5.xml"/><Relationship Id="rId9" Type="http://schemas.openxmlformats.org/officeDocument/2006/relationships/hyperlink" Target="mailto:info@montecapital.it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6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6.xml"/><Relationship Id="rId9" Type="http://schemas.openxmlformats.org/officeDocument/2006/relationships/hyperlink" Target="mailto:info@montecapital.it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7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7.xml"/><Relationship Id="rId9" Type="http://schemas.openxmlformats.org/officeDocument/2006/relationships/hyperlink" Target="mailto:info@montecapital.it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8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8.xml"/><Relationship Id="rId9" Type="http://schemas.openxmlformats.org/officeDocument/2006/relationships/hyperlink" Target="mailto:info@montecapital.it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tel:+393518418902" TargetMode="External"/><Relationship Id="rId2" Type="http://schemas.openxmlformats.org/officeDocument/2006/relationships/hyperlink" Target="tel:+39069502960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mailto:info@montecapital.it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tel:+393518418902" TargetMode="External"/><Relationship Id="rId2" Type="http://schemas.openxmlformats.org/officeDocument/2006/relationships/hyperlink" Target="tel:+39069502960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mailto:info@montecapital.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1.xml"/><Relationship Id="rId9" Type="http://schemas.openxmlformats.org/officeDocument/2006/relationships/hyperlink" Target="mailto:info@montecapital.i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tel:+390695029607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mailto:info@montecapital.it" TargetMode="External"/><Relationship Id="rId4" Type="http://schemas.openxmlformats.org/officeDocument/2006/relationships/hyperlink" Target="tel:+393518418902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ontecapital.it" TargetMode="External"/><Relationship Id="rId5" Type="http://schemas.openxmlformats.org/officeDocument/2006/relationships/hyperlink" Target="tel:+393518418902" TargetMode="External"/><Relationship Id="rId4" Type="http://schemas.openxmlformats.org/officeDocument/2006/relationships/hyperlink" Target="tel:+390695029607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2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2.xml"/><Relationship Id="rId9" Type="http://schemas.openxmlformats.org/officeDocument/2006/relationships/hyperlink" Target="mailto:info@montecapital.i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tel:+393518418902" TargetMode="External"/><Relationship Id="rId2" Type="http://schemas.openxmlformats.org/officeDocument/2006/relationships/hyperlink" Target="tel:+39069502960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mailto:info@montecapital.it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tel:+393518418902" TargetMode="External"/><Relationship Id="rId3" Type="http://schemas.openxmlformats.org/officeDocument/2006/relationships/diagramLayout" Target="../diagrams/layout3.xml"/><Relationship Id="rId7" Type="http://schemas.openxmlformats.org/officeDocument/2006/relationships/hyperlink" Target="tel:+390695029607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2.jpg"/><Relationship Id="rId4" Type="http://schemas.openxmlformats.org/officeDocument/2006/relationships/diagramQuickStyle" Target="../diagrams/quickStyle3.xml"/><Relationship Id="rId9" Type="http://schemas.openxmlformats.org/officeDocument/2006/relationships/hyperlink" Target="mailto:info@montecapital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0E40A2-E153-C16C-4B22-FCFFCEE4D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4552" y="871758"/>
            <a:ext cx="5825448" cy="387114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it-IT" sz="2200"/>
            </a:br>
            <a:br>
              <a:rPr lang="it-IT" sz="2200"/>
            </a:br>
            <a:r>
              <a:rPr lang="it-IT" sz="2200"/>
              <a:t>PIANO FORMATIVO</a:t>
            </a:r>
            <a:br>
              <a:rPr lang="it-IT" sz="2200"/>
            </a:br>
            <a:r>
              <a:rPr lang="it-IT" sz="2200" i="1"/>
              <a:t>TRANSIZIONE 5.0 ED EFFICIENTAMENTO ENERGETICO:</a:t>
            </a:r>
            <a:br>
              <a:rPr lang="it-IT" sz="2200"/>
            </a:br>
            <a:r>
              <a:rPr lang="it-IT" sz="2200" i="1"/>
              <a:t>COMPETENZE PER IL FUTURO SOSTENIBILE</a:t>
            </a:r>
            <a:br>
              <a:rPr lang="it-IT" sz="2200"/>
            </a:br>
            <a:br>
              <a:rPr lang="it-IT" sz="2200"/>
            </a:br>
            <a:r>
              <a:rPr lang="it-IT" sz="2200"/>
              <a:t>INTRODUZIONE ALL’ENERGIA E A I CONSUMI ENERGETICI</a:t>
            </a:r>
            <a:br>
              <a:rPr lang="it-IT" sz="2200"/>
            </a:br>
            <a:br>
              <a:rPr lang="it-IT" sz="2200"/>
            </a:br>
            <a:endParaRPr lang="it-IT" sz="220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D71899C-2750-A4B3-3490-CC021A86A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9964" y="4785543"/>
            <a:ext cx="5322013" cy="100565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1700" i="1"/>
              <a:t>Concetti base, consumi mondiali e impatti</a:t>
            </a:r>
            <a:endParaRPr lang="it-IT" sz="1700"/>
          </a:p>
          <a:p>
            <a:pPr>
              <a:lnSpc>
                <a:spcPct val="100000"/>
              </a:lnSpc>
            </a:pPr>
            <a:br>
              <a:rPr lang="it-IT" sz="1700"/>
            </a:br>
            <a:endParaRPr lang="it-IT" sz="1700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E4500147-0000-15A2-A49C-D75B6B859E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267" r="26266" b="-1"/>
          <a:stretch>
            <a:fillRect/>
          </a:stretch>
        </p:blipFill>
        <p:spPr>
          <a:xfrm>
            <a:off x="1" y="10"/>
            <a:ext cx="4876799" cy="6857989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DC42D71A-73C8-9434-19C4-9BBB984A2D53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alpha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Tel: 06 95029607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	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Cell: 351 8418902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	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Email: info@montecapital.it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8ECA27F-445E-2711-7038-6DF54E1255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  <p:sp>
        <p:nvSpPr>
          <p:cNvPr id="7" name="Text 0">
            <a:extLst>
              <a:ext uri="{FF2B5EF4-FFF2-40B4-BE49-F238E27FC236}">
                <a16:creationId xmlns:a16="http://schemas.microsoft.com/office/drawing/2014/main" id="{A3886D08-D9D6-4677-B723-4C25EC59AE1B}"/>
              </a:ext>
            </a:extLst>
          </p:cNvPr>
          <p:cNvSpPr/>
          <p:nvPr/>
        </p:nvSpPr>
        <p:spPr>
          <a:xfrm>
            <a:off x="1074100" y="4922611"/>
            <a:ext cx="272859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760"/>
              </a:lnSpc>
            </a:pPr>
            <a:r>
              <a:rPr lang="en-US" sz="48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Modulo 1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331924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D91980-7AA7-6B16-8B9E-F10984CAC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7133" y="902447"/>
            <a:ext cx="6053328" cy="1316736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it-IT" sz="2800" dirty="0"/>
              <a:t>IL PROBLEMA: LA COPERTA DI CO₂</a:t>
            </a:r>
            <a:br>
              <a:rPr lang="it-IT" sz="2800" dirty="0"/>
            </a:br>
            <a:br>
              <a:rPr lang="it-IT" sz="2800" dirty="0"/>
            </a:b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7C2641-10FC-02A8-F8BB-44A238FF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7133" y="2219183"/>
            <a:ext cx="6053328" cy="373636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t-IT" sz="1900" b="1"/>
              <a:t>La Terra è avvolta da una "coperta" invisibile di gas che trattiene il calore. Nel 1800 era spessa 280 parti per milione. Oggi è 420 ppm. È aumentata del 50%.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1900"/>
              <a:t>La conseguenza fisica:</a:t>
            </a:r>
          </a:p>
          <a:p>
            <a:pPr>
              <a:lnSpc>
                <a:spcPct val="100000"/>
              </a:lnSpc>
            </a:pPr>
            <a:r>
              <a:rPr lang="it-IT" sz="1900"/>
              <a:t>Temperatura terrestre salita di +1,1°C rispetto all'era </a:t>
            </a:r>
            <a:r>
              <a:rPr lang="it-IT" sz="1900" err="1"/>
              <a:t>pre</a:t>
            </a:r>
            <a:r>
              <a:rPr lang="it-IT" sz="1900"/>
              <a:t>-industriale</a:t>
            </a:r>
          </a:p>
          <a:p>
            <a:pPr>
              <a:lnSpc>
                <a:spcPct val="100000"/>
              </a:lnSpc>
            </a:pPr>
            <a:r>
              <a:rPr lang="it-IT" sz="1900"/>
              <a:t>IPCC (scienziati ONU): margine sicuro è 1,5°C</a:t>
            </a:r>
          </a:p>
          <a:p>
            <a:pPr>
              <a:lnSpc>
                <a:spcPct val="100000"/>
              </a:lnSpc>
            </a:pPr>
            <a:r>
              <a:rPr lang="it-IT" sz="1900"/>
              <a:t>Rimangono 0,4°C di "budget" climatico</a:t>
            </a:r>
          </a:p>
          <a:p>
            <a:pPr>
              <a:lnSpc>
                <a:spcPct val="100000"/>
              </a:lnSpc>
            </a:pPr>
            <a:r>
              <a:rPr lang="it-IT" sz="1900"/>
              <a:t>A ritmo attuale, questo budget finisce entro il 2034 (10 anni)</a:t>
            </a:r>
          </a:p>
        </p:txBody>
      </p:sp>
      <p:pic>
        <p:nvPicPr>
          <p:cNvPr id="6" name="Immagine 5" descr="Immagine che contiene cielo, aria aperta, giornata, nuvole&#10;&#10;Il contenuto generato dall'IA potrebbe non essere corretto.">
            <a:extLst>
              <a:ext uri="{FF2B5EF4-FFF2-40B4-BE49-F238E27FC236}">
                <a16:creationId xmlns:a16="http://schemas.microsoft.com/office/drawing/2014/main" id="{FF81DF1F-2B86-3C5F-6768-953F8AED2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13" t="-1" r="7635" b="-1"/>
          <a:stretch>
            <a:fillRect/>
          </a:stretch>
        </p:blipFill>
        <p:spPr>
          <a:xfrm>
            <a:off x="804671" y="913949"/>
            <a:ext cx="4622462" cy="5053104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439D8F21-E022-D430-4053-19122A23D838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0DF980A0-4EB6-A08B-E67C-3958895241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CA2306-16FA-9E35-B633-0B397BDB4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Dove viene questa CO₂? </a:t>
            </a:r>
          </a:p>
        </p:txBody>
      </p:sp>
      <p:graphicFrame>
        <p:nvGraphicFramePr>
          <p:cNvPr id="9" name="Segnaposto contenuto 2">
            <a:extLst>
              <a:ext uri="{FF2B5EF4-FFF2-40B4-BE49-F238E27FC236}">
                <a16:creationId xmlns:a16="http://schemas.microsoft.com/office/drawing/2014/main" id="{44B63FB6-0B3E-811B-DAE8-CE5BA53D30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475357"/>
              </p:ext>
            </p:extLst>
          </p:nvPr>
        </p:nvGraphicFramePr>
        <p:xfrm>
          <a:off x="700635" y="2221992"/>
          <a:ext cx="10691265" cy="2414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709709-5603-AC4E-6310-5E6E981D46A1}"/>
              </a:ext>
            </a:extLst>
          </p:cNvPr>
          <p:cNvSpPr txBox="1"/>
          <p:nvPr/>
        </p:nvSpPr>
        <p:spPr>
          <a:xfrm>
            <a:off x="879844" y="1723602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dirty="0"/>
              <a:t>I 5 settori più impattanti:</a:t>
            </a:r>
            <a:br>
              <a:rPr lang="it-IT" dirty="0"/>
            </a:b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735EA82-6611-945E-77F9-FEE08D96A25C}"/>
              </a:ext>
            </a:extLst>
          </p:cNvPr>
          <p:cNvSpPr txBox="1"/>
          <p:nvPr/>
        </p:nvSpPr>
        <p:spPr>
          <a:xfrm>
            <a:off x="879843" y="4743271"/>
            <a:ext cx="87000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Il dato che nessuno conosce:</a:t>
            </a:r>
            <a:br>
              <a:rPr lang="it-IT" dirty="0"/>
            </a:br>
            <a:r>
              <a:rPr lang="it-IT" dirty="0"/>
              <a:t>Secondo Eurostat, il 60% delle aziende europee non sa quanta CO₂ produce. Non misura, non controlla. È come guidare al buio. Non puoi ridurre quello che non misuri.</a:t>
            </a: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686C9C8D-0E74-8236-3C4D-4E54D5CB406F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B16DCEE-FD5B-57C6-4E22-C00E00FD57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7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dipinto, cielo, arte, disegno&#10;&#10;Il contenuto generato dall'IA potrebbe non essere corretto.">
            <a:extLst>
              <a:ext uri="{FF2B5EF4-FFF2-40B4-BE49-F238E27FC236}">
                <a16:creationId xmlns:a16="http://schemas.microsoft.com/office/drawing/2014/main" id="{614F08DD-53E8-3C5A-FC35-035CD0693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1878" r="7849" b="1407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408D52A-EAFF-C25C-8448-CE65508FF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5715000"/>
            <a:ext cx="8027544" cy="960120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PAUSA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1ACA003-8FA3-B02F-A398-7069D5929C02}"/>
              </a:ext>
            </a:extLst>
          </p:cNvPr>
          <p:cNvSpPr txBox="1"/>
          <p:nvPr/>
        </p:nvSpPr>
        <p:spPr>
          <a:xfrm>
            <a:off x="8347585" y="5715000"/>
            <a:ext cx="3630168" cy="96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110000"/>
              </a:lnSpc>
              <a:spcBef>
                <a:spcPts val="1000"/>
              </a:spcBef>
            </a:pPr>
            <a:r>
              <a:rPr lang="en-US" dirty="0"/>
              <a:t>Ci </a:t>
            </a:r>
            <a:r>
              <a:rPr lang="en-US" dirty="0" err="1"/>
              <a:t>vediamo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20 </a:t>
            </a:r>
            <a:r>
              <a:rPr lang="en-US" dirty="0" err="1"/>
              <a:t>minuti</a:t>
            </a:r>
            <a:endParaRPr lang="en-US" dirty="0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65E1AA3-5F0C-2DE7-00C3-9B52CBD595F2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D6179226-FF6D-F49A-7198-295B61447D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646" y="6383817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B9AC9A-869F-9F91-D4C8-95D775FC9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CONSUMI ENERGETICI IN ITALIA</a:t>
            </a:r>
            <a:br>
              <a:rPr lang="it-IT" dirty="0"/>
            </a:br>
            <a:endParaRPr lang="it-IT" dirty="0"/>
          </a:p>
        </p:txBody>
      </p:sp>
      <p:graphicFrame>
        <p:nvGraphicFramePr>
          <p:cNvPr id="7" name="Segnaposto contenuto 2">
            <a:extLst>
              <a:ext uri="{FF2B5EF4-FFF2-40B4-BE49-F238E27FC236}">
                <a16:creationId xmlns:a16="http://schemas.microsoft.com/office/drawing/2014/main" id="{48B56A19-4C18-FCC8-040B-16F1F6235D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45700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4321C7-967E-B489-BF49-D631D56BAA29}"/>
              </a:ext>
            </a:extLst>
          </p:cNvPr>
          <p:cNvSpPr txBox="1"/>
          <p:nvPr/>
        </p:nvSpPr>
        <p:spPr>
          <a:xfrm>
            <a:off x="800100" y="1650641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dirty="0"/>
              <a:t>Situazione attuale (2025):</a:t>
            </a: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9DF7F7A-D307-3E46-BA1B-333142F92F0B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3FBBB0F-AC33-EE51-4458-08CC1567F6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92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DD15DE-3032-036A-B94E-DFA60BD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Obiettivi UE per l'Italia entro il 2030: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graphicFrame>
        <p:nvGraphicFramePr>
          <p:cNvPr id="7" name="Segnaposto contenuto 2">
            <a:extLst>
              <a:ext uri="{FF2B5EF4-FFF2-40B4-BE49-F238E27FC236}">
                <a16:creationId xmlns:a16="http://schemas.microsoft.com/office/drawing/2014/main" id="{17005CDD-9BE3-2758-8504-2E32F484075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00635" y="2221992"/>
          <a:ext cx="10691265" cy="1786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E1A1BE08-1CAE-410B-1019-754CC041AE41}"/>
              </a:ext>
            </a:extLst>
          </p:cNvPr>
          <p:cNvSpPr txBox="1"/>
          <p:nvPr/>
        </p:nvSpPr>
        <p:spPr>
          <a:xfrm>
            <a:off x="700635" y="4264232"/>
            <a:ext cx="10691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0" i="0" dirty="0">
                <a:effectLst/>
                <a:latin typeface="fkGroteskNeue"/>
              </a:rPr>
              <a:t>Se l'Italia raggiunge il 42,5% di rinnovabili, significa che 42 kWh su 100 arrivano da sole, vento, acqua (zero emissioni). I restanti 57,5 kWh vengono ancora da carbone e gas, ma il mix è già completamente cambiato rispetto a oggi (dove era 60% fossile).</a:t>
            </a:r>
            <a:endParaRPr lang="it-IT" dirty="0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A906101F-3752-EA7E-9128-711F58C19D60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0C05742D-F092-9801-7CBA-0A4C458BB4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00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FD8E6C-34F4-1ABF-8C0B-D5C011A31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IMPATTI: ECONOMICI E AMBIENTALI</a:t>
            </a:r>
          </a:p>
        </p:txBody>
      </p:sp>
      <p:graphicFrame>
        <p:nvGraphicFramePr>
          <p:cNvPr id="9" name="Segnaposto contenuto 2">
            <a:extLst>
              <a:ext uri="{FF2B5EF4-FFF2-40B4-BE49-F238E27FC236}">
                <a16:creationId xmlns:a16="http://schemas.microsoft.com/office/drawing/2014/main" id="{1366AA5E-ACDF-B67F-142F-3726F8A8701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00635" y="2392327"/>
          <a:ext cx="10691265" cy="2732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1D2DBD01-C98B-72DE-9B2F-08470785B3AE}"/>
              </a:ext>
            </a:extLst>
          </p:cNvPr>
          <p:cNvSpPr txBox="1"/>
          <p:nvPr/>
        </p:nvSpPr>
        <p:spPr>
          <a:xfrm>
            <a:off x="3047114" y="1660828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it-IT" dirty="0"/>
              <a:t>Impatto Ambientale (Visto nella coperta CO₂)</a:t>
            </a:r>
          </a:p>
          <a:p>
            <a:pPr marL="0" indent="0" algn="ctr">
              <a:buNone/>
            </a:pPr>
            <a:r>
              <a:rPr lang="it-IT" dirty="0"/>
              <a:t>Rischi climatici concreti: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4DAFEEB-CF89-7AE6-8278-16ACD7633687}"/>
              </a:ext>
            </a:extLst>
          </p:cNvPr>
          <p:cNvSpPr txBox="1"/>
          <p:nvPr/>
        </p:nvSpPr>
        <p:spPr>
          <a:xfrm>
            <a:off x="1883292" y="5446124"/>
            <a:ext cx="8425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1" dirty="0"/>
              <a:t>Questi non sono scenari da film di fantascienza. Stanno accadendo adesso (2024-2025).</a:t>
            </a:r>
            <a:endParaRPr lang="it-IT" dirty="0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43C3F9B8-EC99-03F7-96FB-3C02BFAA6FF4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4735802B-BD22-1CE4-A247-E95327926E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38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CABA86-B8D2-FE14-197B-3EDE7A071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Impatto Economico</a:t>
            </a:r>
            <a:br>
              <a:rPr lang="it-IT" dirty="0"/>
            </a:br>
            <a:endParaRPr lang="it-IT" dirty="0"/>
          </a:p>
        </p:txBody>
      </p:sp>
      <p:graphicFrame>
        <p:nvGraphicFramePr>
          <p:cNvPr id="7" name="Segnaposto contenuto 2">
            <a:extLst>
              <a:ext uri="{FF2B5EF4-FFF2-40B4-BE49-F238E27FC236}">
                <a16:creationId xmlns:a16="http://schemas.microsoft.com/office/drawing/2014/main" id="{B8B61345-9897-5BCB-4556-EFE9FF2EA1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BC93D966-0E29-08AB-BD1A-98F9EE605B68}"/>
              </a:ext>
            </a:extLst>
          </p:cNvPr>
          <p:cNvSpPr txBox="1"/>
          <p:nvPr/>
        </p:nvSpPr>
        <p:spPr>
          <a:xfrm>
            <a:off x="914957" y="1568196"/>
            <a:ext cx="3369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dirty="0"/>
              <a:t>Carbon Tax (la tassa che arriva):</a:t>
            </a: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F8C87BD8-C12E-3046-170E-379CFD721307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6BB2EB87-AA62-462F-E5E0-D6BEC464F2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12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A42BD9-A189-5599-761D-A910EAF1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6239599" cy="13075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200"/>
              <a:t>Esempio concreto di una fabbrica media:</a:t>
            </a:r>
            <a:br>
              <a:rPr lang="it-IT" sz="2200"/>
            </a:br>
            <a:br>
              <a:rPr lang="it-IT" sz="2200"/>
            </a:br>
            <a:endParaRPr lang="it-IT" sz="22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23D6A5-69C8-9AAE-E014-22E6C7A40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221992"/>
            <a:ext cx="6239599" cy="394106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1100" dirty="0"/>
              <a:t>Produce: 10.000 tonnellate di CO₂/anno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Tassa nel 2025: 10.000 × 50 = 500.000 € all'anno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Tassa nel 2030: 10.000 × 150 = 1.500.000 € all'anno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1100" b="1" dirty="0"/>
              <a:t>Se non riduce le emissioni, paga 1,5 milioni all'anno per sempre.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1100" b="1" dirty="0"/>
              <a:t>Se riduce le emissioni del 40% (intervento fattibile):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Emissioni residue: 6.000 tonnellate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Tassa nel 2030: 6.000 × 150 = 900.000 €/anno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Risparmio: 600.000 €/anno, cioè 6 milioni in 10 anni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1100" b="1" dirty="0"/>
              <a:t>Inoltre: costi operativi di energia scendono del 30–40%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Una fabbrica che spende 2 milioni/anno in bollette energetiche può ridurre a 1,2–1,4 milioni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Risparmi di 600.000–800.000 €/anno in energia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1100" b="1" dirty="0"/>
              <a:t>Total vantaggio economico di agire: 600k (carbon tax) + 700k (energia) = 1,3 milioni/anno</a:t>
            </a:r>
          </a:p>
          <a:p>
            <a:pPr>
              <a:lnSpc>
                <a:spcPct val="100000"/>
              </a:lnSpc>
            </a:pPr>
            <a:endParaRPr lang="it-IT" sz="11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0B8667-A9DE-445F-C9B3-43E8746407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038" r="35162"/>
          <a:stretch>
            <a:fillRect/>
          </a:stretch>
        </p:blipFill>
        <p:spPr>
          <a:xfrm>
            <a:off x="7583424" y="10"/>
            <a:ext cx="4608576" cy="6857990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C4125698-4776-9EE3-6767-7B26C56E4738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E969BCD9-F648-5927-0E42-027968DC08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65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392ABC-1C2B-6FB9-A1A3-063287F1C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909638"/>
            <a:ext cx="5201121" cy="13180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/>
              <a:t>Impatto sulla Competitività</a:t>
            </a:r>
            <a:br>
              <a:rPr lang="it-IT" sz="2800"/>
            </a:br>
            <a:br>
              <a:rPr lang="it-IT" sz="2800"/>
            </a:br>
            <a:endParaRPr lang="it-IT" sz="28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5B239A-EB4F-1371-2C48-A13A131A0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838" y="2236843"/>
            <a:ext cx="5201121" cy="39319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1100" b="1" dirty="0"/>
              <a:t>I banchieri hanno cambiato idea: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35 trilioni di euro sono investiti in fondi ESG (sostenibili)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Azienda sostenibile → prestito al 3% di interesse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Azienda inquinante → prestito al 5% di interesse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Differenza: 2% l'anno, che su 100 milioni = 2 milioni all'anno di costi extra</a:t>
            </a:r>
          </a:p>
          <a:p>
            <a:pPr>
              <a:lnSpc>
                <a:spcPct val="100000"/>
              </a:lnSpc>
            </a:pPr>
            <a:r>
              <a:rPr lang="it-IT" sz="1100" b="1" dirty="0"/>
              <a:t>I clienti votano col portafoglio: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73% dei consumatori preferisce brand sostenibili (Nielsen)</a:t>
            </a:r>
          </a:p>
          <a:p>
            <a:pPr>
              <a:lnSpc>
                <a:spcPct val="100000"/>
              </a:lnSpc>
            </a:pPr>
            <a:r>
              <a:rPr lang="it-IT" sz="1100" dirty="0" err="1"/>
              <a:t>Gen</a:t>
            </a:r>
            <a:r>
              <a:rPr lang="it-IT" sz="1100" dirty="0"/>
              <a:t> Z: 74% rifiuta marchi inquinanti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Nel B2B: Amazon, BMW, LVMH chiedono esplicitamente piani di carbon </a:t>
            </a:r>
            <a:r>
              <a:rPr lang="it-IT" sz="1100" dirty="0" err="1"/>
              <a:t>neutrality</a:t>
            </a:r>
            <a:r>
              <a:rPr lang="it-IT" sz="1100" dirty="0"/>
              <a:t> ai fornitori</a:t>
            </a:r>
          </a:p>
          <a:p>
            <a:pPr>
              <a:lnSpc>
                <a:spcPct val="100000"/>
              </a:lnSpc>
            </a:pPr>
            <a:r>
              <a:rPr lang="it-IT" sz="1100" b="1" dirty="0"/>
              <a:t>I talenti vanno altrove: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Aziende con piani di sostenibilità vedono candidature spontanee +30–50%</a:t>
            </a:r>
          </a:p>
          <a:p>
            <a:pPr>
              <a:lnSpc>
                <a:spcPct val="100000"/>
              </a:lnSpc>
            </a:pPr>
            <a:r>
              <a:rPr lang="it-IT" sz="1100" dirty="0"/>
              <a:t>Aziende inquinanti vedono i migliori talenti andare via</a:t>
            </a:r>
          </a:p>
          <a:p>
            <a:pPr>
              <a:lnSpc>
                <a:spcPct val="100000"/>
              </a:lnSpc>
            </a:pPr>
            <a:endParaRPr lang="it-IT" sz="1100" dirty="0"/>
          </a:p>
        </p:txBody>
      </p:sp>
      <p:pic>
        <p:nvPicPr>
          <p:cNvPr id="14" name="Picture 4" descr="Calcolatrice, penna, compasso, denaro e un foglio con dei grafici">
            <a:extLst>
              <a:ext uri="{FF2B5EF4-FFF2-40B4-BE49-F238E27FC236}">
                <a16:creationId xmlns:a16="http://schemas.microsoft.com/office/drawing/2014/main" id="{22D403AD-9ADE-E350-ED95-4F2DA46F1E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131" r="22908" b="-1"/>
          <a:stretch>
            <a:fillRect/>
          </a:stretch>
        </p:blipFill>
        <p:spPr>
          <a:xfrm>
            <a:off x="20" y="10"/>
            <a:ext cx="5686740" cy="6857990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A8351BC2-6033-E697-B34C-92EB321A58C2}"/>
              </a:ext>
            </a:extLst>
          </p:cNvPr>
          <p:cNvSpPr txBox="1">
            <a:spLocks/>
          </p:cNvSpPr>
          <p:nvPr/>
        </p:nvSpPr>
        <p:spPr>
          <a:xfrm>
            <a:off x="5686760" y="6398218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66831467-AC87-1907-F171-D8407B7782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00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A2B241-4804-8FFA-7BBA-941BF625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6001512" cy="13075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/>
              <a:t>PERCHÉ SERVE LA TRANSIZIONE ENERGETICA</a:t>
            </a:r>
            <a:br>
              <a:rPr lang="it-IT" sz="2800"/>
            </a:br>
            <a:endParaRPr lang="it-IT" sz="28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D1AE67-A23C-EB8F-84E0-C156463FB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231136"/>
            <a:ext cx="6001512" cy="393192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t-IT" sz="1000" b="1" dirty="0"/>
              <a:t>Sintesi: Tre ragioni obbliganti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t-IT" sz="1000" dirty="0"/>
              <a:t>Ragione climatica</a:t>
            </a:r>
            <a:br>
              <a:rPr lang="it-IT" sz="1000" dirty="0"/>
            </a:br>
            <a:r>
              <a:rPr lang="it-IT" sz="1000" dirty="0"/>
              <a:t>Abbiamo 10 anni per ridurre emissioni di almeno il 50% per stare sotto 1,5°C di riscaldamento.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t-IT" sz="1000" dirty="0"/>
              <a:t>Ragione economica</a:t>
            </a:r>
            <a:br>
              <a:rPr lang="it-IT" sz="1000" dirty="0"/>
            </a:br>
            <a:r>
              <a:rPr lang="it-IT" sz="1000" dirty="0"/>
              <a:t>Agire costa meno che non agire. Carbon tax, perdita clienti, costi energetici crescenti, tassi d'interesse peggiori: il costo di non fare supera il costo di fare.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t-IT" sz="1000" dirty="0"/>
              <a:t>Ragione competitiva</a:t>
            </a:r>
            <a:br>
              <a:rPr lang="it-IT" sz="1000" dirty="0"/>
            </a:br>
            <a:r>
              <a:rPr lang="it-IT" sz="1000" dirty="0"/>
              <a:t>Chi transisce adesso diventa il leader del mercato. Chi aspetta perde talenti, clienti, e capacità di finanziamento.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1000" b="1" dirty="0"/>
              <a:t>Opportunità nascoste</a:t>
            </a:r>
          </a:p>
          <a:p>
            <a:pPr>
              <a:lnSpc>
                <a:spcPct val="100000"/>
              </a:lnSpc>
            </a:pPr>
            <a:r>
              <a:rPr lang="it-IT" sz="1000" dirty="0"/>
              <a:t>Nuove tecnologie: pannelli solari, pompe di calore, batterie, sensori intelligenti → innovazione industriale</a:t>
            </a:r>
          </a:p>
          <a:p>
            <a:pPr>
              <a:lnSpc>
                <a:spcPct val="100000"/>
              </a:lnSpc>
            </a:pPr>
            <a:r>
              <a:rPr lang="it-IT" sz="1000" dirty="0"/>
              <a:t>Nuovi lavori: energy manager, </a:t>
            </a:r>
            <a:r>
              <a:rPr lang="it-IT" sz="1000" dirty="0" err="1"/>
              <a:t>renewable</a:t>
            </a:r>
            <a:r>
              <a:rPr lang="it-IT" sz="1000" dirty="0"/>
              <a:t> </a:t>
            </a:r>
            <a:r>
              <a:rPr lang="it-IT" sz="1000" dirty="0" err="1"/>
              <a:t>engineer</a:t>
            </a:r>
            <a:r>
              <a:rPr lang="it-IT" sz="1000" dirty="0"/>
              <a:t>, carbon </a:t>
            </a:r>
            <a:r>
              <a:rPr lang="it-IT" sz="1000" dirty="0" err="1"/>
              <a:t>analyst</a:t>
            </a:r>
            <a:r>
              <a:rPr lang="it-IT" sz="1000" dirty="0"/>
              <a:t> → 300.000+ posizioni in Europa</a:t>
            </a:r>
          </a:p>
          <a:p>
            <a:pPr>
              <a:lnSpc>
                <a:spcPct val="100000"/>
              </a:lnSpc>
            </a:pPr>
            <a:r>
              <a:rPr lang="it-IT" sz="1000" dirty="0"/>
              <a:t>Nuovi mercati: aziende verdi possono accedere a clienti che non comprano da inquinanti</a:t>
            </a:r>
          </a:p>
          <a:p>
            <a:pPr>
              <a:lnSpc>
                <a:spcPct val="100000"/>
              </a:lnSpc>
            </a:pPr>
            <a:r>
              <a:rPr lang="it-IT" sz="1000" dirty="0"/>
              <a:t>Profitti crescenti: ridurre costi energetici del 30–40% = margini migliori</a:t>
            </a:r>
          </a:p>
          <a:p>
            <a:pPr>
              <a:lnSpc>
                <a:spcPct val="100000"/>
              </a:lnSpc>
            </a:pPr>
            <a:endParaRPr lang="it-IT" sz="1000" dirty="0"/>
          </a:p>
        </p:txBody>
      </p:sp>
      <p:pic>
        <p:nvPicPr>
          <p:cNvPr id="7" name="Graphic 6" descr="Open Hand with Plant">
            <a:extLst>
              <a:ext uri="{FF2B5EF4-FFF2-40B4-BE49-F238E27FC236}">
                <a16:creationId xmlns:a16="http://schemas.microsoft.com/office/drawing/2014/main" id="{4527844F-6649-6628-106D-651682855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4560" y="1951854"/>
            <a:ext cx="4202057" cy="4202057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4666FE54-F27E-C67D-06F2-11CE7164F9F0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6A49E66-2FC5-3FBF-4454-C3150580B0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164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11ED24-DB18-AB82-E84B-E812933B2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6001512" cy="13075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/>
              <a:t>COS'È L'ENERGIA?</a:t>
            </a:r>
            <a:br>
              <a:rPr lang="it-IT" sz="2800"/>
            </a:br>
            <a:br>
              <a:rPr lang="it-IT" sz="2800"/>
            </a:br>
            <a:endParaRPr lang="it-IT" sz="28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9DF733-C806-D74D-F7A9-329C9862A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231136"/>
            <a:ext cx="6001512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Definizione:</a:t>
            </a:r>
            <a:br>
              <a:rPr lang="it-IT" dirty="0"/>
            </a:br>
            <a:r>
              <a:rPr lang="it-IT" dirty="0"/>
              <a:t>L'energia è la capacità di compiere lavoro, produrre calore, muovere oggetti o modificare lo stato della materia.</a:t>
            </a:r>
            <a:br>
              <a:rPr lang="it-IT" dirty="0"/>
            </a:b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168563-B999-0A05-0C2D-56693ED10E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52" r="37311"/>
          <a:stretch>
            <a:fillRect/>
          </a:stretch>
        </p:blipFill>
        <p:spPr>
          <a:xfrm>
            <a:off x="7274560" y="1160656"/>
            <a:ext cx="4202057" cy="4993256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888A38F5-4E03-FE33-8A2E-62F08C6EEB88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69675E83-B511-6E16-1B26-901B1AF0F4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10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AC0608-F9B6-D811-E9C9-E25FDCCDC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129" y="914760"/>
            <a:ext cx="3678485" cy="3543764"/>
          </a:xfrm>
        </p:spPr>
        <p:txBody>
          <a:bodyPr>
            <a:normAutofit/>
          </a:bodyPr>
          <a:lstStyle/>
          <a:p>
            <a:r>
              <a:rPr lang="it-IT"/>
              <a:t>ROADMAP DEL CORSO</a:t>
            </a:r>
            <a:br>
              <a:rPr lang="it-IT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A53BA-134B-F494-FEDA-B83B5B45C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3168" y="993228"/>
            <a:ext cx="6720840" cy="493598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t-IT" sz="1700" dirty="0"/>
              <a:t>Abbiamo visto:</a:t>
            </a:r>
          </a:p>
          <a:p>
            <a:pPr>
              <a:lnSpc>
                <a:spcPct val="100000"/>
              </a:lnSpc>
            </a:pPr>
            <a:r>
              <a:rPr lang="it-IT" sz="1700" dirty="0"/>
              <a:t> Cosa è l'energia, come si misura</a:t>
            </a:r>
          </a:p>
          <a:p>
            <a:pPr>
              <a:lnSpc>
                <a:spcPct val="100000"/>
              </a:lnSpc>
            </a:pPr>
            <a:r>
              <a:rPr lang="it-IT" sz="1700" dirty="0"/>
              <a:t> Dove consumiamo (5 settori del 75% delle emissioni)</a:t>
            </a:r>
          </a:p>
          <a:p>
            <a:pPr>
              <a:lnSpc>
                <a:spcPct val="100000"/>
              </a:lnSpc>
            </a:pPr>
            <a:r>
              <a:rPr lang="it-IT" sz="1700" dirty="0"/>
              <a:t> Il problema climatico (coperta CO₂, +1,1°C, 10 anni)</a:t>
            </a:r>
          </a:p>
          <a:p>
            <a:pPr>
              <a:lnSpc>
                <a:spcPct val="100000"/>
              </a:lnSpc>
            </a:pPr>
            <a:r>
              <a:rPr lang="it-IT" sz="1700" dirty="0"/>
              <a:t> Il costo economico (tasse, energia, competitività)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1700" dirty="0"/>
              <a:t>Nei prossimi moduli:</a:t>
            </a:r>
          </a:p>
          <a:p>
            <a:pPr>
              <a:lnSpc>
                <a:spcPct val="100000"/>
              </a:lnSpc>
            </a:pPr>
            <a:r>
              <a:rPr lang="it-IT" sz="1700" dirty="0"/>
              <a:t>Modulo 2 – Come usare meno energia senza rinunciare a nulla (Efficienza Energetica)</a:t>
            </a:r>
          </a:p>
          <a:p>
            <a:pPr>
              <a:lnSpc>
                <a:spcPct val="100000"/>
              </a:lnSpc>
            </a:pPr>
            <a:r>
              <a:rPr lang="it-IT" sz="1700" dirty="0"/>
              <a:t>Modulo 3 – Dove trovare energia pulita (Fonti Rinnovabili)</a:t>
            </a:r>
          </a:p>
          <a:p>
            <a:pPr>
              <a:lnSpc>
                <a:spcPct val="100000"/>
              </a:lnSpc>
            </a:pPr>
            <a:r>
              <a:rPr lang="it-IT" sz="1700" dirty="0"/>
              <a:t>Modulo 4 – Come il digitale rende tutto più smart e misurabile (Transizione 5.0)</a:t>
            </a:r>
          </a:p>
          <a:p>
            <a:pPr>
              <a:lnSpc>
                <a:spcPct val="100000"/>
              </a:lnSpc>
            </a:pPr>
            <a:r>
              <a:rPr lang="it-IT" sz="1700" dirty="0"/>
              <a:t>Modulo 5 – Come integrare processi digitali per ottimizzare davvero (Integrazione Digitale 2025)</a:t>
            </a:r>
          </a:p>
          <a:p>
            <a:pPr marL="0" indent="0">
              <a:lnSpc>
                <a:spcPct val="100000"/>
              </a:lnSpc>
              <a:buNone/>
            </a:pPr>
            <a:endParaRPr lang="it-IT" sz="1700" dirty="0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AAEDA7C5-0799-E264-E2D6-2BCB3E044DC5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2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3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017D6F59-B362-B0CE-893C-AF1153CB93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0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92611-4790-5685-056F-FEB7036B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507" y="1358671"/>
            <a:ext cx="2843711" cy="1493327"/>
          </a:xfrm>
        </p:spPr>
        <p:txBody>
          <a:bodyPr anchor="ctr">
            <a:normAutofit/>
          </a:bodyPr>
          <a:lstStyle/>
          <a:p>
            <a:r>
              <a:rPr lang="it-IT" sz="3600"/>
              <a:t>DOMANDE &amp; FAQ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1F2CCE-A90F-E744-C339-079DF9F6E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509" y="3359338"/>
            <a:ext cx="2843711" cy="2862072"/>
          </a:xfrm>
        </p:spPr>
        <p:txBody>
          <a:bodyPr>
            <a:normAutofit/>
          </a:bodyPr>
          <a:lstStyle/>
          <a:p>
            <a:r>
              <a:rPr lang="it-IT" dirty="0"/>
              <a:t>Quale parte vi incuriosisce di più?</a:t>
            </a:r>
          </a:p>
          <a:p>
            <a:r>
              <a:rPr lang="it-IT" dirty="0"/>
              <a:t>Dove vedete rischi o opportunità?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Picture 4" descr="Simboli gialli e blu">
            <a:extLst>
              <a:ext uri="{FF2B5EF4-FFF2-40B4-BE49-F238E27FC236}">
                <a16:creationId xmlns:a16="http://schemas.microsoft.com/office/drawing/2014/main" id="{5AA74C96-6B96-B29F-68D7-91CE361391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6" r="7617" b="1"/>
          <a:stretch>
            <a:fillRect/>
          </a:stretch>
        </p:blipFill>
        <p:spPr>
          <a:xfrm>
            <a:off x="-1" y="10"/>
            <a:ext cx="8056345" cy="6857990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1E957C14-78E4-7AA0-A974-99B72C088C4A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alpha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Tel: 06 95029607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	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Cell: 351 8418902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	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Email: info@montecapital.it</a:t>
            </a:r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   </a:t>
            </a:r>
          </a:p>
          <a:p>
            <a:endParaRPr lang="it-IT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6" name="Immagine 5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082ACE89-F291-B7EC-1810-A0F5335A8C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68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0BBF0-2A76-E1E9-98D3-A50AC7F18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22" y="516422"/>
            <a:ext cx="6383997" cy="52286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100"/>
              <a:t>GrAZIE DELL’attenzione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1ED8F9-ADB4-9357-B0EA-60BA6D788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1437" y="777775"/>
            <a:ext cx="2759930" cy="5410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/>
              <a:t>A domani con il MODULO 2</a:t>
            </a: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B0049286-D6BF-2BDC-4E8A-20602EBB083F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2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3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134474D4-B462-606F-0DE3-98B728366D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58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5B7C99-0A34-BF9E-496C-3AA390C58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2672" y="909638"/>
            <a:ext cx="5848694" cy="13180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/>
              <a:t>QUALI SONO LE Forme di energia?</a:t>
            </a:r>
            <a:br>
              <a:rPr lang="it-IT" sz="2800"/>
            </a:br>
            <a:endParaRPr lang="it-IT" sz="28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8F2A35-B327-0451-01B0-54CD99BD7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2672" y="2276474"/>
            <a:ext cx="5848694" cy="38850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Meccanica – movimento, forza, posizione (macchine, veicoli)</a:t>
            </a:r>
            <a:br>
              <a:rPr lang="it-IT" dirty="0"/>
            </a:br>
            <a:r>
              <a:rPr lang="it-IT" dirty="0"/>
              <a:t>Elettrica – flusso di cariche (dispositivi, illuminazione)</a:t>
            </a:r>
            <a:br>
              <a:rPr lang="it-IT" dirty="0"/>
            </a:br>
            <a:r>
              <a:rPr lang="it-IT" dirty="0"/>
              <a:t>Termica – calore (riscaldamento, climatizzazione)</a:t>
            </a:r>
            <a:br>
              <a:rPr lang="it-IT" dirty="0"/>
            </a:br>
            <a:r>
              <a:rPr lang="it-IT" dirty="0"/>
              <a:t>Chimica – immagazzinata nei combustibili (gas, petrolio, biomassa)</a:t>
            </a:r>
            <a:br>
              <a:rPr lang="it-IT" dirty="0"/>
            </a:br>
            <a:r>
              <a:rPr lang="it-IT" dirty="0"/>
              <a:t>Nucleare – da fusione/fissione dell'atomo</a:t>
            </a:r>
            <a:br>
              <a:rPr lang="it-IT" dirty="0"/>
            </a:br>
            <a:r>
              <a:rPr lang="it-IT" dirty="0"/>
              <a:t>Rinnovabile – da sole, vento, acqua (inesauribile)</a:t>
            </a:r>
          </a:p>
        </p:txBody>
      </p:sp>
      <p:pic>
        <p:nvPicPr>
          <p:cNvPr id="7" name="Graphic 6" descr="Elettricista">
            <a:extLst>
              <a:ext uri="{FF2B5EF4-FFF2-40B4-BE49-F238E27FC236}">
                <a16:creationId xmlns:a16="http://schemas.microsoft.com/office/drawing/2014/main" id="{E9B39075-CEEA-4A6F-2D5A-EA8707481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0101" y="1679090"/>
            <a:ext cx="4455010" cy="4455010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BBB82A22-768E-3810-5146-276BBD9BD63D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65D39A23-3277-EEF6-ABF5-B58DF13F9E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00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28A912-91E0-8BCB-F6DD-8D92ECA4F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609601"/>
            <a:ext cx="2521714" cy="4488878"/>
          </a:xfrm>
        </p:spPr>
        <p:txBody>
          <a:bodyPr>
            <a:normAutofit/>
          </a:bodyPr>
          <a:lstStyle/>
          <a:p>
            <a:r>
              <a:rPr lang="it-IT" sz="3200"/>
              <a:t>COME SI MISURA L’ENERGIA?</a:t>
            </a:r>
            <a:br>
              <a:rPr lang="it-IT" sz="3200"/>
            </a:br>
            <a:endParaRPr lang="it-IT" sz="3200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0DD1D87-61AA-A56E-050F-09497AED0C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7925460"/>
              </p:ext>
            </p:extLst>
          </p:nvPr>
        </p:nvGraphicFramePr>
        <p:xfrm>
          <a:off x="3987800" y="723900"/>
          <a:ext cx="7442201" cy="5400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6C642FD9-EBEC-A4A6-88D6-47251305E575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4" name="Immagine 3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F5F6A25C-4721-DBB2-2583-92C4A71985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1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2DF5F-0A19-7D10-774E-15E80F4FB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400" y="4702835"/>
            <a:ext cx="10801350" cy="97877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/>
              <a:t>L'energia non scompare, si trasforma. una quantità di energia iniziale produce sempre una quantità equivalente di effetto finale 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0EFB2E7-250C-DB84-5BF7-A8DE7D7BDD84}"/>
              </a:ext>
            </a:extLst>
          </p:cNvPr>
          <p:cNvSpPr txBox="1"/>
          <p:nvPr/>
        </p:nvSpPr>
        <p:spPr>
          <a:xfrm>
            <a:off x="723064" y="5717566"/>
            <a:ext cx="9470954" cy="533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/>
              <a:t>Legge di conservazione</a:t>
            </a:r>
          </a:p>
        </p:txBody>
      </p:sp>
      <p:pic>
        <p:nvPicPr>
          <p:cNvPr id="40" name="Picture 22" descr="Sagoma di un parco eolico">
            <a:extLst>
              <a:ext uri="{FF2B5EF4-FFF2-40B4-BE49-F238E27FC236}">
                <a16:creationId xmlns:a16="http://schemas.microsoft.com/office/drawing/2014/main" id="{A5227826-9EAE-1969-2BE3-6908A484B9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828" r="2" b="2"/>
          <a:stretch>
            <a:fillRect/>
          </a:stretch>
        </p:blipFill>
        <p:spPr>
          <a:xfrm>
            <a:off x="800100" y="712915"/>
            <a:ext cx="10591800" cy="3842162"/>
          </a:xfrm>
          <a:prstGeom prst="rect">
            <a:avLst/>
          </a:prstGeom>
        </p:spPr>
      </p:pic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E3684522-3B95-DDD0-09B2-FAB6BCAA2733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779094F8-5F1A-9697-A2E9-FB97AAD4F5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355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F3429-0043-4B28-9272-1407F9434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4041648" cy="1928741"/>
          </a:xfrm>
        </p:spPr>
        <p:txBody>
          <a:bodyPr>
            <a:normAutofit/>
          </a:bodyPr>
          <a:lstStyle/>
          <a:p>
            <a:r>
              <a:rPr lang="pt-BR" dirty="0"/>
              <a:t>ENERGIA PRIMARIA vs ENERGIA FINALE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CA6B4D-0BB4-CC67-0114-FF6D9B3F0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968377"/>
            <a:ext cx="6144768" cy="50109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/>
              <a:t>Energia</a:t>
            </a:r>
            <a:r>
              <a:rPr lang="it-IT" dirty="0"/>
              <a:t> Primaria:</a:t>
            </a:r>
          </a:p>
          <a:p>
            <a:r>
              <a:rPr lang="it-IT" dirty="0"/>
              <a:t>Risorsa così come si trova in natura</a:t>
            </a:r>
          </a:p>
          <a:p>
            <a:r>
              <a:rPr lang="it-IT" dirty="0"/>
              <a:t>Esempi: gas naturale, petrolio greggio, carbone, raggi solari, vento</a:t>
            </a:r>
          </a:p>
          <a:p>
            <a:r>
              <a:rPr lang="it-IT" dirty="0"/>
              <a:t>Deve essere trasformata per diventare utilizzabile</a:t>
            </a:r>
          </a:p>
          <a:p>
            <a:r>
              <a:rPr lang="it-IT" dirty="0"/>
              <a:t>È la sorgente "grezza"</a:t>
            </a:r>
          </a:p>
          <a:p>
            <a:pPr marL="0" indent="0">
              <a:buNone/>
            </a:pPr>
            <a:r>
              <a:rPr lang="it-IT" b="1" dirty="0"/>
              <a:t>Energia Finale:</a:t>
            </a:r>
          </a:p>
          <a:p>
            <a:r>
              <a:rPr lang="it-IT" dirty="0"/>
              <a:t>Energia realmente disponibile all'utente</a:t>
            </a:r>
          </a:p>
          <a:p>
            <a:r>
              <a:rPr lang="it-IT" dirty="0"/>
              <a:t>Esempi: elettricità dalla presa, gasolio alla pompa, calore da riscaldamento</a:t>
            </a:r>
          </a:p>
          <a:p>
            <a:r>
              <a:rPr lang="it-IT" dirty="0"/>
              <a:t>Quella che paghi in bolletta</a:t>
            </a:r>
          </a:p>
          <a:p>
            <a:endParaRPr lang="it-IT" dirty="0"/>
          </a:p>
        </p:txBody>
      </p:sp>
      <p:pic>
        <p:nvPicPr>
          <p:cNvPr id="7" name="Graphic 6" descr="Fuoco">
            <a:extLst>
              <a:ext uri="{FF2B5EF4-FFF2-40B4-BE49-F238E27FC236}">
                <a16:creationId xmlns:a16="http://schemas.microsoft.com/office/drawing/2014/main" id="{3012CCEB-7D17-2E72-3A49-ECBA4A2B4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111" y="3046576"/>
            <a:ext cx="2969276" cy="2969276"/>
          </a:xfrm>
          <a:prstGeom prst="rect">
            <a:avLst/>
          </a:prstGeom>
        </p:spPr>
      </p:pic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FAFD9152-D0E8-0369-5CB5-E89DDA123B3C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5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999365C1-410A-E6C5-B6B5-FB3C0CF0F3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45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446E79-4666-F7A3-46CB-F85571865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66" y="882073"/>
            <a:ext cx="10691265" cy="130759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Perdite nel processo di trasformazione: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graphicFrame>
        <p:nvGraphicFramePr>
          <p:cNvPr id="11" name="Segnaposto contenuto 8">
            <a:extLst>
              <a:ext uri="{FF2B5EF4-FFF2-40B4-BE49-F238E27FC236}">
                <a16:creationId xmlns:a16="http://schemas.microsoft.com/office/drawing/2014/main" id="{D716F599-0363-2D1F-8F65-E9869F67118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83FB4878-EC9B-4AAF-CAA0-FAEF121BE261}"/>
              </a:ext>
            </a:extLst>
          </p:cNvPr>
          <p:cNvSpPr txBox="1"/>
          <p:nvPr/>
        </p:nvSpPr>
        <p:spPr>
          <a:xfrm>
            <a:off x="774699" y="5701827"/>
            <a:ext cx="10591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Implicazione: Se vuoi 100 kWh di energia finale, devi partire da 130–150 kWh di energia primaria. Il resto è bruciato.</a:t>
            </a:r>
            <a:endParaRPr lang="en-US" sz="1400" dirty="0"/>
          </a:p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C5999CE-1A91-961C-4376-1A1A93ED8546}"/>
              </a:ext>
            </a:extLst>
          </p:cNvPr>
          <p:cNvSpPr txBox="1"/>
          <p:nvPr/>
        </p:nvSpPr>
        <p:spPr>
          <a:xfrm>
            <a:off x="2074333" y="1820333"/>
            <a:ext cx="7992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Ogni passaggio comporta dispersione (circa 25–35% dell'energia primaria):</a:t>
            </a:r>
            <a:endParaRPr lang="en-US" dirty="0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882A45D8-3E0A-E606-13BF-A9395EC72DB1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1E37DD1-641C-FEAA-5189-E5F5FE4892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75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FF9370-F064-212A-593D-8BC9529B4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914776" cy="3977269"/>
          </a:xfrm>
        </p:spPr>
        <p:txBody>
          <a:bodyPr>
            <a:normAutofit/>
          </a:bodyPr>
          <a:lstStyle/>
          <a:p>
            <a:r>
              <a:rPr lang="it-IT" dirty="0"/>
              <a:t>DOVE CONSUMIAMO ENERGIA? (Settori mondiali)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E8617C67-2764-6CDF-DE64-2070317933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261936"/>
              </p:ext>
            </p:extLst>
          </p:nvPr>
        </p:nvGraphicFramePr>
        <p:xfrm>
          <a:off x="5219952" y="1683399"/>
          <a:ext cx="6171949" cy="3580106"/>
        </p:xfrm>
        <a:graphic>
          <a:graphicData uri="http://schemas.openxmlformats.org/drawingml/2006/table">
            <a:tbl>
              <a:tblPr firstRow="1" bandRow="1"/>
              <a:tblGrid>
                <a:gridCol w="4083555">
                  <a:extLst>
                    <a:ext uri="{9D8B030D-6E8A-4147-A177-3AD203B41FA5}">
                      <a16:colId xmlns:a16="http://schemas.microsoft.com/office/drawing/2014/main" val="1903393854"/>
                    </a:ext>
                  </a:extLst>
                </a:gridCol>
                <a:gridCol w="2088394">
                  <a:extLst>
                    <a:ext uri="{9D8B030D-6E8A-4147-A177-3AD203B41FA5}">
                      <a16:colId xmlns:a16="http://schemas.microsoft.com/office/drawing/2014/main" val="30124712"/>
                    </a:ext>
                  </a:extLst>
                </a:gridCol>
              </a:tblGrid>
              <a:tr h="63546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2600">
                          <a:effectLst/>
                        </a:rPr>
                        <a:t>Settore</a:t>
                      </a:r>
                    </a:p>
                  </a:txBody>
                  <a:tcPr marL="89503" marR="89503" marT="89503" marB="89503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2600">
                          <a:effectLst/>
                        </a:rPr>
                        <a:t>% Consumi</a:t>
                      </a:r>
                    </a:p>
                  </a:txBody>
                  <a:tcPr marL="89503" marR="89503" marT="89503" marB="89503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75162"/>
                  </a:ext>
                </a:extLst>
              </a:tr>
              <a:tr h="103823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2600">
                          <a:effectLst/>
                        </a:rPr>
                        <a:t>Civile (residenziale + terziario)</a:t>
                      </a:r>
                    </a:p>
                  </a:txBody>
                  <a:tcPr marL="89503" marR="89503" marT="89503" marB="89503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2600">
                          <a:effectLst/>
                        </a:rPr>
                        <a:t>39%</a:t>
                      </a:r>
                    </a:p>
                  </a:txBody>
                  <a:tcPr marL="89503" marR="89503" marT="89503" marB="89503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6414108"/>
                  </a:ext>
                </a:extLst>
              </a:tr>
              <a:tr h="63546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2600">
                          <a:effectLst/>
                        </a:rPr>
                        <a:t>Trasporti</a:t>
                      </a:r>
                    </a:p>
                  </a:txBody>
                  <a:tcPr marL="89503" marR="89503" marT="89503" marB="89503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2600">
                          <a:effectLst/>
                        </a:rPr>
                        <a:t>30%</a:t>
                      </a:r>
                    </a:p>
                  </a:txBody>
                  <a:tcPr marL="89503" marR="89503" marT="89503" marB="89503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326399"/>
                  </a:ext>
                </a:extLst>
              </a:tr>
              <a:tr h="63546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2600">
                          <a:effectLst/>
                        </a:rPr>
                        <a:t>Industria e manifatturiero</a:t>
                      </a:r>
                    </a:p>
                  </a:txBody>
                  <a:tcPr marL="89503" marR="89503" marT="89503" marB="89503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2600">
                          <a:effectLst/>
                        </a:rPr>
                        <a:t>23%</a:t>
                      </a:r>
                    </a:p>
                  </a:txBody>
                  <a:tcPr marL="89503" marR="89503" marT="89503" marB="89503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8817429"/>
                  </a:ext>
                </a:extLst>
              </a:tr>
              <a:tr h="63546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2600">
                          <a:effectLst/>
                        </a:rPr>
                        <a:t>Agricoltura e servizi</a:t>
                      </a:r>
                    </a:p>
                  </a:txBody>
                  <a:tcPr marL="89503" marR="89503" marT="89503" marB="89503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it-IT" sz="2600">
                          <a:effectLst/>
                        </a:rPr>
                        <a:t>8%</a:t>
                      </a:r>
                    </a:p>
                  </a:txBody>
                  <a:tcPr marL="89503" marR="89503" marT="89503" marB="89503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6311594"/>
                  </a:ext>
                </a:extLst>
              </a:tr>
            </a:tbl>
          </a:graphicData>
        </a:graphic>
      </p:graphicFrame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CA47B697-1359-4125-6973-E65A2587ABE5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2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3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4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42F66727-6629-617D-3F38-7AC14F4756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38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9579E2-BE83-8C95-C8EC-E40F56AEF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Cosa significa: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graphicFrame>
        <p:nvGraphicFramePr>
          <p:cNvPr id="6" name="Segnaposto contenuto 2">
            <a:extLst>
              <a:ext uri="{FF2B5EF4-FFF2-40B4-BE49-F238E27FC236}">
                <a16:creationId xmlns:a16="http://schemas.microsoft.com/office/drawing/2014/main" id="{B506173F-F82C-C53D-56EB-861C85F20D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869543"/>
              </p:ext>
            </p:extLst>
          </p:nvPr>
        </p:nvGraphicFramePr>
        <p:xfrm>
          <a:off x="700635" y="2221992"/>
          <a:ext cx="10691265" cy="2062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CB8C7-F93D-4278-70BE-6D8195B31BE3}"/>
              </a:ext>
            </a:extLst>
          </p:cNvPr>
          <p:cNvSpPr txBox="1"/>
          <p:nvPr/>
        </p:nvSpPr>
        <p:spPr>
          <a:xfrm>
            <a:off x="855133" y="5020270"/>
            <a:ext cx="92540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Opportunità di riduzione:</a:t>
            </a:r>
            <a:br>
              <a:rPr lang="it-IT" dirty="0"/>
            </a:br>
            <a:r>
              <a:rPr lang="it-IT" dirty="0"/>
              <a:t>Se migliorassimo l'efficienza di questi tre settori del 30%, risparmieremmo il 23% dell'energia mondiale. Non è fantastico, è fattibile.</a:t>
            </a: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01D6A355-EE3B-B24B-C3C2-058A247C1788}"/>
              </a:ext>
            </a:extLst>
          </p:cNvPr>
          <p:cNvSpPr txBox="1">
            <a:spLocks/>
          </p:cNvSpPr>
          <p:nvPr/>
        </p:nvSpPr>
        <p:spPr>
          <a:xfrm>
            <a:off x="3574627" y="6408984"/>
            <a:ext cx="5042744" cy="4997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rtl="0">
              <a:defRPr lang="it-it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Tel: 06 95029607</a:t>
            </a:r>
            <a:r>
              <a:rPr lang="en-US" dirty="0"/>
              <a:t>	</a:t>
            </a:r>
            <a:r>
              <a:rPr lang="en-US" dirty="0">
                <a:hlinkClick r:id="rId8"/>
              </a:rPr>
              <a:t>Cell: 351 8418902</a:t>
            </a:r>
            <a:r>
              <a:rPr lang="en-US" dirty="0"/>
              <a:t>	</a:t>
            </a:r>
            <a:r>
              <a:rPr lang="en-US" dirty="0">
                <a:hlinkClick r:id="rId9"/>
              </a:rPr>
              <a:t>Email: info@montecapital.it</a:t>
            </a:r>
            <a:r>
              <a:rPr lang="en-US" dirty="0"/>
              <a:t>   </a:t>
            </a:r>
          </a:p>
          <a:p>
            <a:endParaRPr lang="it-IT" dirty="0"/>
          </a:p>
        </p:txBody>
      </p:sp>
      <p:pic>
        <p:nvPicPr>
          <p:cNvPr id="5" name="Immagine 4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E8E2F43C-DE70-3E58-DAC8-6823271A58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94" y="6208762"/>
            <a:ext cx="1573107" cy="47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4135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1840</Words>
  <Application>Microsoft Office PowerPoint</Application>
  <PresentationFormat>Widescreen</PresentationFormat>
  <Paragraphs>163</Paragraphs>
  <Slides>22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fkGroteskNeue</vt:lpstr>
      <vt:lpstr>Tema di Office</vt:lpstr>
      <vt:lpstr>  PIANO FORMATIVO TRANSIZIONE 5.0 ED EFFICIENTAMENTO ENERGETICO: COMPETENZE PER IL FUTURO SOSTENIBILE  INTRODUZIONE ALL’ENERGIA E A I CONSUMI ENERGETICI  </vt:lpstr>
      <vt:lpstr>COS'È L'ENERGIA?  </vt:lpstr>
      <vt:lpstr>QUALI SONO LE Forme di energia? </vt:lpstr>
      <vt:lpstr>COME SI MISURA L’ENERGIA? </vt:lpstr>
      <vt:lpstr>L'energia non scompare, si trasforma. una quantità di energia iniziale produce sempre una quantità equivalente di effetto finale </vt:lpstr>
      <vt:lpstr>ENERGIA PRIMARIA vs ENERGIA FINALE</vt:lpstr>
      <vt:lpstr>Perdite nel processo di trasformazione:  </vt:lpstr>
      <vt:lpstr>DOVE CONSUMIAMO ENERGIA? (Settori mondiali)</vt:lpstr>
      <vt:lpstr>Cosa significa:  </vt:lpstr>
      <vt:lpstr>IL PROBLEMA: LA COPERTA DI CO₂  </vt:lpstr>
      <vt:lpstr>Dove viene questa CO₂? </vt:lpstr>
      <vt:lpstr>PAUSA</vt:lpstr>
      <vt:lpstr>CONSUMI ENERGETICI IN ITALIA </vt:lpstr>
      <vt:lpstr>Obiettivi UE per l'Italia entro il 2030:  </vt:lpstr>
      <vt:lpstr>GLI IMPATTI: ECONOMICI E AMBIENTALI</vt:lpstr>
      <vt:lpstr>Impatto Economico </vt:lpstr>
      <vt:lpstr>Esempio concreto di una fabbrica media:  </vt:lpstr>
      <vt:lpstr>Impatto sulla Competitività  </vt:lpstr>
      <vt:lpstr>PERCHÉ SERVE LA TRANSIZIONE ENERGETICA </vt:lpstr>
      <vt:lpstr>ROADMAP DEL CORSO </vt:lpstr>
      <vt:lpstr>DOMANDE &amp; FAQ</vt:lpstr>
      <vt:lpstr>GrAZIE DELL’attenzione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PIANO FORMATIVO TRANSIZIONE 5.0 ED EFFICIENTAMENTO ENERGETICO: COMPETENZE PER IL FUTURO SOSTENIBILE  INTRODUZIONE ALL’ENERGIA E A I CONSUMI ENERGETICI  </dc:title>
  <dc:creator>Silvano De Gregorio</dc:creator>
  <cp:lastModifiedBy>Daniele</cp:lastModifiedBy>
  <cp:revision>10</cp:revision>
  <cp:lastPrinted>2025-12-16T16:30:46Z</cp:lastPrinted>
  <dcterms:created xsi:type="dcterms:W3CDTF">2025-12-09T15:28:59Z</dcterms:created>
  <dcterms:modified xsi:type="dcterms:W3CDTF">2025-12-16T16:34:32Z</dcterms:modified>
</cp:coreProperties>
</file>