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83" r:id="rId4"/>
    <p:sldId id="284" r:id="rId5"/>
    <p:sldId id="266" r:id="rId6"/>
    <p:sldId id="280" r:id="rId7"/>
    <p:sldId id="281" r:id="rId8"/>
    <p:sldId id="264" r:id="rId9"/>
    <p:sldId id="265" r:id="rId10"/>
    <p:sldId id="282" r:id="rId11"/>
    <p:sldId id="276" r:id="rId12"/>
    <p:sldId id="268" r:id="rId13"/>
    <p:sldId id="285" r:id="rId14"/>
    <p:sldId id="269" r:id="rId15"/>
    <p:sldId id="270" r:id="rId16"/>
    <p:sldId id="271" r:id="rId17"/>
    <p:sldId id="277" r:id="rId18"/>
    <p:sldId id="273" r:id="rId19"/>
    <p:sldId id="274" r:id="rId20"/>
    <p:sldId id="275" r:id="rId21"/>
    <p:sldId id="278" r:id="rId22"/>
    <p:sldId id="279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1D1C63-8F51-494A-BE98-69938D0FD9B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accent4_2" csCatId="accent4" phldr="1"/>
      <dgm:spPr/>
      <dgm:t>
        <a:bodyPr/>
        <a:lstStyle/>
        <a:p>
          <a:endParaRPr lang="it-IT"/>
        </a:p>
      </dgm:t>
    </dgm:pt>
    <dgm:pt modelId="{BB4F5EE1-F7F0-4F27-A24A-041B819B3F07}">
      <dgm:prSet phldrT="[Testo]"/>
      <dgm:spPr/>
      <dgm:t>
        <a:bodyPr/>
        <a:lstStyle/>
        <a:p>
          <a:pPr>
            <a:defRPr cap="all"/>
          </a:pPr>
          <a:r>
            <a:rPr lang="en-US" b="1">
              <a:latin typeface="Arial" pitchFamily="34" charset="0"/>
              <a:ea typeface="Arial" pitchFamily="34" charset="-122"/>
              <a:cs typeface="Arial" pitchFamily="34" charset="-120"/>
            </a:rPr>
            <a:t>1. RIDURRE</a:t>
          </a:r>
        </a:p>
        <a:p>
          <a:pPr>
            <a:defRPr cap="all"/>
          </a:pPr>
          <a:r>
            <a:rPr lang="en-US">
              <a:latin typeface="Arial" pitchFamily="34" charset="0"/>
              <a:ea typeface="Arial" pitchFamily="34" charset="-122"/>
              <a:cs typeface="Arial" pitchFamily="34" charset="-120"/>
            </a:rPr>
            <a:t>Efficienza energetica: stessi servizi, meno energia</a:t>
          </a:r>
          <a:endParaRPr lang="it-IT"/>
        </a:p>
      </dgm:t>
    </dgm:pt>
    <dgm:pt modelId="{718DC15F-DFC0-450C-A382-99487042A2E1}" type="parTrans" cxnId="{9A32B364-FC26-4D7F-A4FC-2903F24AB1DE}">
      <dgm:prSet/>
      <dgm:spPr/>
      <dgm:t>
        <a:bodyPr/>
        <a:lstStyle/>
        <a:p>
          <a:endParaRPr lang="it-IT"/>
        </a:p>
      </dgm:t>
    </dgm:pt>
    <dgm:pt modelId="{25DFC096-60BD-4D71-98C0-3348524882CB}" type="sibTrans" cxnId="{9A32B364-FC26-4D7F-A4FC-2903F24AB1DE}">
      <dgm:prSet/>
      <dgm:spPr/>
      <dgm:t>
        <a:bodyPr/>
        <a:lstStyle/>
        <a:p>
          <a:endParaRPr lang="it-IT"/>
        </a:p>
      </dgm:t>
    </dgm:pt>
    <dgm:pt modelId="{C1A5975D-A581-4A77-A324-049CA98FEF39}">
      <dgm:prSet phldrT="[Testo]"/>
      <dgm:spPr/>
      <dgm:t>
        <a:bodyPr/>
        <a:lstStyle/>
        <a:p>
          <a:pPr>
            <a:defRPr cap="all"/>
          </a:pPr>
          <a:r>
            <a:rPr lang="en-US" b="1">
              <a:latin typeface="Arial" pitchFamily="34" charset="0"/>
              <a:ea typeface="Arial" pitchFamily="34" charset="-122"/>
              <a:cs typeface="Arial" pitchFamily="34" charset="-120"/>
            </a:rPr>
            <a:t>2. SOSTITUIRE</a:t>
          </a:r>
        </a:p>
        <a:p>
          <a:pPr>
            <a:defRPr cap="all"/>
          </a:pPr>
          <a:r>
            <a:rPr lang="en-US">
              <a:latin typeface="Arial" pitchFamily="34" charset="0"/>
              <a:ea typeface="Arial" pitchFamily="34" charset="-122"/>
              <a:cs typeface="Arial" pitchFamily="34" charset="-120"/>
            </a:rPr>
            <a:t>Rinnovabili: sostituire fossili con vento/sole</a:t>
          </a:r>
          <a:endParaRPr lang="it-IT"/>
        </a:p>
      </dgm:t>
    </dgm:pt>
    <dgm:pt modelId="{0EC912CA-99B1-4EED-9C8C-3CB5945CD3A5}" type="parTrans" cxnId="{6E6ED0E9-ED68-4151-875D-6AB9156D185B}">
      <dgm:prSet/>
      <dgm:spPr/>
      <dgm:t>
        <a:bodyPr/>
        <a:lstStyle/>
        <a:p>
          <a:endParaRPr lang="it-IT"/>
        </a:p>
      </dgm:t>
    </dgm:pt>
    <dgm:pt modelId="{3BB3F4CD-C167-4227-BE41-CFC2CD626F23}" type="sibTrans" cxnId="{6E6ED0E9-ED68-4151-875D-6AB9156D185B}">
      <dgm:prSet/>
      <dgm:spPr/>
      <dgm:t>
        <a:bodyPr/>
        <a:lstStyle/>
        <a:p>
          <a:endParaRPr lang="it-IT"/>
        </a:p>
      </dgm:t>
    </dgm:pt>
    <dgm:pt modelId="{94DACC27-D831-47F0-9E9B-5C3CBDDBF145}">
      <dgm:prSet phldrT="[Testo]"/>
      <dgm:spPr/>
      <dgm:t>
        <a:bodyPr/>
        <a:lstStyle/>
        <a:p>
          <a:pPr>
            <a:defRPr cap="all"/>
          </a:pPr>
          <a:r>
            <a:rPr lang="en-US" b="1">
              <a:latin typeface="Arial" pitchFamily="34" charset="0"/>
              <a:ea typeface="Arial" pitchFamily="34" charset="-122"/>
              <a:cs typeface="Arial" pitchFamily="34" charset="-120"/>
            </a:rPr>
            <a:t>3. COMPENSARE</a:t>
          </a:r>
        </a:p>
        <a:p>
          <a:pPr>
            <a:defRPr cap="all"/>
          </a:pPr>
          <a:r>
            <a:rPr lang="en-US">
              <a:latin typeface="Arial" pitchFamily="34" charset="0"/>
              <a:ea typeface="Arial" pitchFamily="34" charset="-122"/>
              <a:cs typeface="Arial" pitchFamily="34" charset="-120"/>
            </a:rPr>
            <a:t>Carbon offsetting: quello che non puoi ridurre</a:t>
          </a:r>
          <a:endParaRPr lang="it-IT"/>
        </a:p>
      </dgm:t>
    </dgm:pt>
    <dgm:pt modelId="{6E9A62C4-C0C5-4890-A732-9DDE71C4B992}" type="parTrans" cxnId="{E2737E87-5493-4B78-BC8F-1319BD1D7AF6}">
      <dgm:prSet/>
      <dgm:spPr/>
      <dgm:t>
        <a:bodyPr/>
        <a:lstStyle/>
        <a:p>
          <a:endParaRPr lang="it-IT"/>
        </a:p>
      </dgm:t>
    </dgm:pt>
    <dgm:pt modelId="{1230379F-C798-49AE-9B06-A66DAAE4C636}" type="sibTrans" cxnId="{E2737E87-5493-4B78-BC8F-1319BD1D7AF6}">
      <dgm:prSet/>
      <dgm:spPr/>
      <dgm:t>
        <a:bodyPr/>
        <a:lstStyle/>
        <a:p>
          <a:endParaRPr lang="it-IT"/>
        </a:p>
      </dgm:t>
    </dgm:pt>
    <dgm:pt modelId="{84937C07-A2DE-4A15-BA54-36BFCDBB6DA8}" type="pres">
      <dgm:prSet presAssocID="{491D1C63-8F51-494A-BE98-69938D0FD9B9}" presName="root" presStyleCnt="0">
        <dgm:presLayoutVars>
          <dgm:dir/>
          <dgm:resizeHandles val="exact"/>
        </dgm:presLayoutVars>
      </dgm:prSet>
      <dgm:spPr/>
    </dgm:pt>
    <dgm:pt modelId="{7A207E3B-20FC-4932-9B29-3BB755DCB53F}" type="pres">
      <dgm:prSet presAssocID="{BB4F5EE1-F7F0-4F27-A24A-041B819B3F07}" presName="compNode" presStyleCnt="0"/>
      <dgm:spPr/>
    </dgm:pt>
    <dgm:pt modelId="{22734CBC-E977-4EC5-AC24-043BB65B548C}" type="pres">
      <dgm:prSet presAssocID="{BB4F5EE1-F7F0-4F27-A24A-041B819B3F07}" presName="iconBgRect" presStyleLbl="bgShp" presStyleIdx="0" presStyleCnt="3"/>
      <dgm:spPr/>
    </dgm:pt>
    <dgm:pt modelId="{58D819E6-4389-4605-8E06-6ACB41CA830E}" type="pres">
      <dgm:prSet presAssocID="{BB4F5EE1-F7F0-4F27-A24A-041B819B3F0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peti"/>
        </a:ext>
      </dgm:extLst>
    </dgm:pt>
    <dgm:pt modelId="{CC28B35C-C02B-47B2-8F82-234BAC061C8C}" type="pres">
      <dgm:prSet presAssocID="{BB4F5EE1-F7F0-4F27-A24A-041B819B3F07}" presName="spaceRect" presStyleCnt="0"/>
      <dgm:spPr/>
    </dgm:pt>
    <dgm:pt modelId="{A449CB18-CF3A-424C-8120-1025E499651F}" type="pres">
      <dgm:prSet presAssocID="{BB4F5EE1-F7F0-4F27-A24A-041B819B3F07}" presName="textRect" presStyleLbl="revTx" presStyleIdx="0" presStyleCnt="3">
        <dgm:presLayoutVars>
          <dgm:chMax val="1"/>
          <dgm:chPref val="1"/>
        </dgm:presLayoutVars>
      </dgm:prSet>
      <dgm:spPr/>
    </dgm:pt>
    <dgm:pt modelId="{AAF4AAF0-4326-4A66-AEE7-74D85748010A}" type="pres">
      <dgm:prSet presAssocID="{25DFC096-60BD-4D71-98C0-3348524882CB}" presName="sibTrans" presStyleCnt="0"/>
      <dgm:spPr/>
    </dgm:pt>
    <dgm:pt modelId="{5B9C1E42-D7C1-46BB-9974-D9EED8A45288}" type="pres">
      <dgm:prSet presAssocID="{C1A5975D-A581-4A77-A324-049CA98FEF39}" presName="compNode" presStyleCnt="0"/>
      <dgm:spPr/>
    </dgm:pt>
    <dgm:pt modelId="{5FFCAC58-536D-41EF-9320-71CF94ED7AD9}" type="pres">
      <dgm:prSet presAssocID="{C1A5975D-A581-4A77-A324-049CA98FEF39}" presName="iconBgRect" presStyleLbl="bgShp" presStyleIdx="1" presStyleCnt="3"/>
      <dgm:spPr/>
    </dgm:pt>
    <dgm:pt modelId="{9CDE09CF-0031-4764-825A-5D6FC475BE3D}" type="pres">
      <dgm:prSet presAssocID="{C1A5975D-A581-4A77-A324-049CA98FEF3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suratore"/>
        </a:ext>
      </dgm:extLst>
    </dgm:pt>
    <dgm:pt modelId="{214DD7D5-5B7A-4B05-9F28-ACA4FAA9ED45}" type="pres">
      <dgm:prSet presAssocID="{C1A5975D-A581-4A77-A324-049CA98FEF39}" presName="spaceRect" presStyleCnt="0"/>
      <dgm:spPr/>
    </dgm:pt>
    <dgm:pt modelId="{4B79099D-FB1D-4E53-BBC6-955B89463DE3}" type="pres">
      <dgm:prSet presAssocID="{C1A5975D-A581-4A77-A324-049CA98FEF39}" presName="textRect" presStyleLbl="revTx" presStyleIdx="1" presStyleCnt="3">
        <dgm:presLayoutVars>
          <dgm:chMax val="1"/>
          <dgm:chPref val="1"/>
        </dgm:presLayoutVars>
      </dgm:prSet>
      <dgm:spPr/>
    </dgm:pt>
    <dgm:pt modelId="{98CD70F2-DD80-4705-AD72-0EB429861DFC}" type="pres">
      <dgm:prSet presAssocID="{3BB3F4CD-C167-4227-BE41-CFC2CD626F23}" presName="sibTrans" presStyleCnt="0"/>
      <dgm:spPr/>
    </dgm:pt>
    <dgm:pt modelId="{C376044A-5823-4F89-BA27-8F317FB77DB1}" type="pres">
      <dgm:prSet presAssocID="{94DACC27-D831-47F0-9E9B-5C3CBDDBF145}" presName="compNode" presStyleCnt="0"/>
      <dgm:spPr/>
    </dgm:pt>
    <dgm:pt modelId="{50122677-2ABA-49D0-9092-E54A58328B7E}" type="pres">
      <dgm:prSet presAssocID="{94DACC27-D831-47F0-9E9B-5C3CBDDBF145}" presName="iconBgRect" presStyleLbl="bgShp" presStyleIdx="2" presStyleCnt="3"/>
      <dgm:spPr/>
    </dgm:pt>
    <dgm:pt modelId="{7F841629-4724-4B2F-9EB7-517AD6E0017B}" type="pres">
      <dgm:prSet presAssocID="{94DACC27-D831-47F0-9E9B-5C3CBDDBF14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ggiungere"/>
        </a:ext>
      </dgm:extLst>
    </dgm:pt>
    <dgm:pt modelId="{0CF3B69D-17E0-4E5B-81C2-81D1E1E0B9A4}" type="pres">
      <dgm:prSet presAssocID="{94DACC27-D831-47F0-9E9B-5C3CBDDBF145}" presName="spaceRect" presStyleCnt="0"/>
      <dgm:spPr/>
    </dgm:pt>
    <dgm:pt modelId="{7D7022DB-3181-477E-8E3E-D6349C5BBA1F}" type="pres">
      <dgm:prSet presAssocID="{94DACC27-D831-47F0-9E9B-5C3CBDDBF14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7EF4C19-D192-4385-B68D-4C2108A056A8}" type="presOf" srcId="{94DACC27-D831-47F0-9E9B-5C3CBDDBF145}" destId="{7D7022DB-3181-477E-8E3E-D6349C5BBA1F}" srcOrd="0" destOrd="0" presId="urn:microsoft.com/office/officeart/2018/5/layout/IconCircleLabelList"/>
    <dgm:cxn modelId="{9A32B364-FC26-4D7F-A4FC-2903F24AB1DE}" srcId="{491D1C63-8F51-494A-BE98-69938D0FD9B9}" destId="{BB4F5EE1-F7F0-4F27-A24A-041B819B3F07}" srcOrd="0" destOrd="0" parTransId="{718DC15F-DFC0-450C-A382-99487042A2E1}" sibTransId="{25DFC096-60BD-4D71-98C0-3348524882CB}"/>
    <dgm:cxn modelId="{078AD145-C566-44AD-AE27-9335C98DB734}" type="presOf" srcId="{491D1C63-8F51-494A-BE98-69938D0FD9B9}" destId="{84937C07-A2DE-4A15-BA54-36BFCDBB6DA8}" srcOrd="0" destOrd="0" presId="urn:microsoft.com/office/officeart/2018/5/layout/IconCircleLabelList"/>
    <dgm:cxn modelId="{E2737E87-5493-4B78-BC8F-1319BD1D7AF6}" srcId="{491D1C63-8F51-494A-BE98-69938D0FD9B9}" destId="{94DACC27-D831-47F0-9E9B-5C3CBDDBF145}" srcOrd="2" destOrd="0" parTransId="{6E9A62C4-C0C5-4890-A732-9DDE71C4B992}" sibTransId="{1230379F-C798-49AE-9B06-A66DAAE4C636}"/>
    <dgm:cxn modelId="{550E43BD-E008-4DEC-80DD-DC67BAA61157}" type="presOf" srcId="{BB4F5EE1-F7F0-4F27-A24A-041B819B3F07}" destId="{A449CB18-CF3A-424C-8120-1025E499651F}" srcOrd="0" destOrd="0" presId="urn:microsoft.com/office/officeart/2018/5/layout/IconCircleLabelList"/>
    <dgm:cxn modelId="{EB1F97CB-8A19-4E7D-8760-8342F8A2DE87}" type="presOf" srcId="{C1A5975D-A581-4A77-A324-049CA98FEF39}" destId="{4B79099D-FB1D-4E53-BBC6-955B89463DE3}" srcOrd="0" destOrd="0" presId="urn:microsoft.com/office/officeart/2018/5/layout/IconCircleLabelList"/>
    <dgm:cxn modelId="{6E6ED0E9-ED68-4151-875D-6AB9156D185B}" srcId="{491D1C63-8F51-494A-BE98-69938D0FD9B9}" destId="{C1A5975D-A581-4A77-A324-049CA98FEF39}" srcOrd="1" destOrd="0" parTransId="{0EC912CA-99B1-4EED-9C8C-3CB5945CD3A5}" sibTransId="{3BB3F4CD-C167-4227-BE41-CFC2CD626F23}"/>
    <dgm:cxn modelId="{7E05BCDB-E616-4DA3-93AA-12C60BEC6915}" type="presParOf" srcId="{84937C07-A2DE-4A15-BA54-36BFCDBB6DA8}" destId="{7A207E3B-20FC-4932-9B29-3BB755DCB53F}" srcOrd="0" destOrd="0" presId="urn:microsoft.com/office/officeart/2018/5/layout/IconCircleLabelList"/>
    <dgm:cxn modelId="{6A20C9F5-EE19-47D9-9E7A-0EF48D07955E}" type="presParOf" srcId="{7A207E3B-20FC-4932-9B29-3BB755DCB53F}" destId="{22734CBC-E977-4EC5-AC24-043BB65B548C}" srcOrd="0" destOrd="0" presId="urn:microsoft.com/office/officeart/2018/5/layout/IconCircleLabelList"/>
    <dgm:cxn modelId="{7624E42B-7D7D-4E18-AA2E-A0D0E4032430}" type="presParOf" srcId="{7A207E3B-20FC-4932-9B29-3BB755DCB53F}" destId="{58D819E6-4389-4605-8E06-6ACB41CA830E}" srcOrd="1" destOrd="0" presId="urn:microsoft.com/office/officeart/2018/5/layout/IconCircleLabelList"/>
    <dgm:cxn modelId="{E082EE21-3728-4121-B112-739D6E3930E8}" type="presParOf" srcId="{7A207E3B-20FC-4932-9B29-3BB755DCB53F}" destId="{CC28B35C-C02B-47B2-8F82-234BAC061C8C}" srcOrd="2" destOrd="0" presId="urn:microsoft.com/office/officeart/2018/5/layout/IconCircleLabelList"/>
    <dgm:cxn modelId="{4300C5DC-4027-49E0-B3C3-54DB563D328F}" type="presParOf" srcId="{7A207E3B-20FC-4932-9B29-3BB755DCB53F}" destId="{A449CB18-CF3A-424C-8120-1025E499651F}" srcOrd="3" destOrd="0" presId="urn:microsoft.com/office/officeart/2018/5/layout/IconCircleLabelList"/>
    <dgm:cxn modelId="{772D339E-DB20-414E-B048-D501B411CB72}" type="presParOf" srcId="{84937C07-A2DE-4A15-BA54-36BFCDBB6DA8}" destId="{AAF4AAF0-4326-4A66-AEE7-74D85748010A}" srcOrd="1" destOrd="0" presId="urn:microsoft.com/office/officeart/2018/5/layout/IconCircleLabelList"/>
    <dgm:cxn modelId="{00ABE91F-6442-441D-8BA4-DF9CE5F8E489}" type="presParOf" srcId="{84937C07-A2DE-4A15-BA54-36BFCDBB6DA8}" destId="{5B9C1E42-D7C1-46BB-9974-D9EED8A45288}" srcOrd="2" destOrd="0" presId="urn:microsoft.com/office/officeart/2018/5/layout/IconCircleLabelList"/>
    <dgm:cxn modelId="{D0C53615-6928-4483-B024-AD00D452D99B}" type="presParOf" srcId="{5B9C1E42-D7C1-46BB-9974-D9EED8A45288}" destId="{5FFCAC58-536D-41EF-9320-71CF94ED7AD9}" srcOrd="0" destOrd="0" presId="urn:microsoft.com/office/officeart/2018/5/layout/IconCircleLabelList"/>
    <dgm:cxn modelId="{F975ACDD-D094-4F92-AAF7-30BB1CD5BEF3}" type="presParOf" srcId="{5B9C1E42-D7C1-46BB-9974-D9EED8A45288}" destId="{9CDE09CF-0031-4764-825A-5D6FC475BE3D}" srcOrd="1" destOrd="0" presId="urn:microsoft.com/office/officeart/2018/5/layout/IconCircleLabelList"/>
    <dgm:cxn modelId="{1C4FD6B8-2BC9-45B7-AE92-433E0CA69B1B}" type="presParOf" srcId="{5B9C1E42-D7C1-46BB-9974-D9EED8A45288}" destId="{214DD7D5-5B7A-4B05-9F28-ACA4FAA9ED45}" srcOrd="2" destOrd="0" presId="urn:microsoft.com/office/officeart/2018/5/layout/IconCircleLabelList"/>
    <dgm:cxn modelId="{7445E03A-7F32-47E9-8C3A-336CF218A3FF}" type="presParOf" srcId="{5B9C1E42-D7C1-46BB-9974-D9EED8A45288}" destId="{4B79099D-FB1D-4E53-BBC6-955B89463DE3}" srcOrd="3" destOrd="0" presId="urn:microsoft.com/office/officeart/2018/5/layout/IconCircleLabelList"/>
    <dgm:cxn modelId="{D802DD89-69F9-4B21-9C0D-8F05D08C0425}" type="presParOf" srcId="{84937C07-A2DE-4A15-BA54-36BFCDBB6DA8}" destId="{98CD70F2-DD80-4705-AD72-0EB429861DFC}" srcOrd="3" destOrd="0" presId="urn:microsoft.com/office/officeart/2018/5/layout/IconCircleLabelList"/>
    <dgm:cxn modelId="{FF509C58-AF48-4581-B871-23D9AE71524B}" type="presParOf" srcId="{84937C07-A2DE-4A15-BA54-36BFCDBB6DA8}" destId="{C376044A-5823-4F89-BA27-8F317FB77DB1}" srcOrd="4" destOrd="0" presId="urn:microsoft.com/office/officeart/2018/5/layout/IconCircleLabelList"/>
    <dgm:cxn modelId="{E2D5D75F-C2A4-4051-A940-D5319DFC53E6}" type="presParOf" srcId="{C376044A-5823-4F89-BA27-8F317FB77DB1}" destId="{50122677-2ABA-49D0-9092-E54A58328B7E}" srcOrd="0" destOrd="0" presId="urn:microsoft.com/office/officeart/2018/5/layout/IconCircleLabelList"/>
    <dgm:cxn modelId="{AE20010A-B7F7-473B-9AF2-835562749E46}" type="presParOf" srcId="{C376044A-5823-4F89-BA27-8F317FB77DB1}" destId="{7F841629-4724-4B2F-9EB7-517AD6E0017B}" srcOrd="1" destOrd="0" presId="urn:microsoft.com/office/officeart/2018/5/layout/IconCircleLabelList"/>
    <dgm:cxn modelId="{F5727995-92FD-4EC2-A352-2F845FE75553}" type="presParOf" srcId="{C376044A-5823-4F89-BA27-8F317FB77DB1}" destId="{0CF3B69D-17E0-4E5B-81C2-81D1E1E0B9A4}" srcOrd="2" destOrd="0" presId="urn:microsoft.com/office/officeart/2018/5/layout/IconCircleLabelList"/>
    <dgm:cxn modelId="{303CCF4C-2B67-4335-9C6B-CA2835162303}" type="presParOf" srcId="{C376044A-5823-4F89-BA27-8F317FB77DB1}" destId="{7D7022DB-3181-477E-8E3E-D6349C5BBA1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34CBC-E977-4EC5-AC24-043BB65B548C}">
      <dsp:nvSpPr>
        <dsp:cNvPr id="0" name=""/>
        <dsp:cNvSpPr/>
      </dsp:nvSpPr>
      <dsp:spPr>
        <a:xfrm>
          <a:off x="679050" y="578168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819E6-4389-4605-8E06-6ACB41CA830E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49CB18-CF3A-424C-8120-1025E499651F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1" kern="1200">
              <a:latin typeface="Arial" pitchFamily="34" charset="0"/>
              <a:ea typeface="Arial" pitchFamily="34" charset="-122"/>
              <a:cs typeface="Arial" pitchFamily="34" charset="-120"/>
            </a:rPr>
            <a:t>1. RIDURRE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>
              <a:latin typeface="Arial" pitchFamily="34" charset="0"/>
              <a:ea typeface="Arial" pitchFamily="34" charset="-122"/>
              <a:cs typeface="Arial" pitchFamily="34" charset="-120"/>
            </a:rPr>
            <a:t>Efficienza energetica: stessi servizi, meno energia</a:t>
          </a:r>
          <a:endParaRPr lang="it-IT" sz="1500" kern="1200"/>
        </a:p>
      </dsp:txBody>
      <dsp:txXfrm>
        <a:off x="75768" y="3053169"/>
        <a:ext cx="3093750" cy="720000"/>
      </dsp:txXfrm>
    </dsp:sp>
    <dsp:sp modelId="{5FFCAC58-536D-41EF-9320-71CF94ED7AD9}">
      <dsp:nvSpPr>
        <dsp:cNvPr id="0" name=""/>
        <dsp:cNvSpPr/>
      </dsp:nvSpPr>
      <dsp:spPr>
        <a:xfrm>
          <a:off x="4314206" y="578168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DE09CF-0031-4764-825A-5D6FC475BE3D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9099D-FB1D-4E53-BBC6-955B89463DE3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1" kern="1200">
              <a:latin typeface="Arial" pitchFamily="34" charset="0"/>
              <a:ea typeface="Arial" pitchFamily="34" charset="-122"/>
              <a:cs typeface="Arial" pitchFamily="34" charset="-120"/>
            </a:rPr>
            <a:t>2. SOSTITUIRE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>
              <a:latin typeface="Arial" pitchFamily="34" charset="0"/>
              <a:ea typeface="Arial" pitchFamily="34" charset="-122"/>
              <a:cs typeface="Arial" pitchFamily="34" charset="-120"/>
            </a:rPr>
            <a:t>Rinnovabili: sostituire fossili con vento/sole</a:t>
          </a:r>
          <a:endParaRPr lang="it-IT" sz="1500" kern="1200"/>
        </a:p>
      </dsp:txBody>
      <dsp:txXfrm>
        <a:off x="3710925" y="3053169"/>
        <a:ext cx="3093750" cy="720000"/>
      </dsp:txXfrm>
    </dsp:sp>
    <dsp:sp modelId="{50122677-2ABA-49D0-9092-E54A58328B7E}">
      <dsp:nvSpPr>
        <dsp:cNvPr id="0" name=""/>
        <dsp:cNvSpPr/>
      </dsp:nvSpPr>
      <dsp:spPr>
        <a:xfrm>
          <a:off x="7949362" y="578168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41629-4724-4B2F-9EB7-517AD6E0017B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022DB-3181-477E-8E3E-D6349C5BBA1F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1" kern="1200">
              <a:latin typeface="Arial" pitchFamily="34" charset="0"/>
              <a:ea typeface="Arial" pitchFamily="34" charset="-122"/>
              <a:cs typeface="Arial" pitchFamily="34" charset="-120"/>
            </a:rPr>
            <a:t>3. COMPENSARE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>
              <a:latin typeface="Arial" pitchFamily="34" charset="0"/>
              <a:ea typeface="Arial" pitchFamily="34" charset="-122"/>
              <a:cs typeface="Arial" pitchFamily="34" charset="-120"/>
            </a:rPr>
            <a:t>Carbon offsetting: quello che non puoi ridurre</a:t>
          </a:r>
          <a:endParaRPr lang="it-IT" sz="1500" kern="1200"/>
        </a:p>
      </dsp:txBody>
      <dsp:txXfrm>
        <a:off x="7346081" y="3053169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4D9D8-4C71-4C46-822E-33FF99C4ECF7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79B12-87DB-4829-A6F7-59CBEF4F70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983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0C6AC-C8C3-B0BA-E6C6-AEC9CBE05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070B37-CDE4-3E29-5CDD-1F04426C6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6E5FC4-3A30-FEAC-EFF6-E3345C92B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BABCB-4D85-3EEC-5B70-F091624AF2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82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14386-561A-3444-B421-8116B4CA9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8F9654-F6E7-840F-C969-46761F3D10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5A4F-D281-1B6F-457F-20744FB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CEDD6-911E-E132-76C2-A0AFFAF969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22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9A2C0-DD13-ED54-D3A7-134EF0ABB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F4D89C-F3A4-62C2-9929-CA9E53F45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6BE06-B2D4-D16A-F25C-A841D5B27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088CCD-A777-3FBB-3971-1AD7B46DFC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64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70C4A-BCE7-41CB-BF6E-CCB284861AE2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30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2D299-CF74-32EB-58A8-F783BC87A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4301D5-A849-2DDF-2F1A-5DA33C0294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21861F-583A-79CB-B824-60C0D4D8D1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7B4B8-ABC9-964E-8501-9D81EE0E28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85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84737-56C6-E3F7-26A3-234685EF8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D4BB9-C6C5-F916-1751-4F769B68A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52C9E-EFEE-5493-AC35-0A7ABCCDD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D464B-593F-90A1-E9DB-57C8E9E65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5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D3FA-66E5-337D-4CBA-11CCB5EC2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E86B33-0B90-95AC-9A35-7C4600FF9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2DD56A-E5EF-B1A3-1347-2F8A80BF4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30FAF-12F9-4955-4994-37F88626F0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36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7FA14-09C8-54BF-3859-DB3983D9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4D1C84-626C-7C8F-0EF8-006FDAFE37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499DEF-68D5-2900-E304-CCCBD1ECDD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3539EF-4FAB-76EC-D825-7F6989D691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64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6CABD6-6C1F-7E4B-C42B-5308F2033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985D999-BD04-E373-1EC1-7F806A42AA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357DC4-9E74-4B50-66B0-52ABDD8074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1CDAF0-4AD3-CF60-DA06-B1F68475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B4B198-EDFE-06AF-1312-DADBA2B1F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74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FD9DC6-41D1-748E-17B9-1D019FF0A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CD1CBB3-7212-DE9C-1B58-5B9019EBC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FE5652-001C-F26F-265B-4B8FB0C3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2F6DE0-1B6F-16D1-7080-C6BBB8A92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CFBCC0-4326-311D-2425-8F749BB33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96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342808D-242F-F6F5-0340-39D67E4AFB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5C620EA-EF87-6289-84CD-F2BA7C16E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FAE1F2-49A3-97A1-C74E-DCC85B94EE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11D074-7432-CEA9-37F2-1DE78E799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F9FB67-53F3-C589-757D-F714F50B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721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38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423FEF-D6B8-18FF-CCC8-880991DA3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36B6B4-3910-7B50-D023-D6C1D6A75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82CE66-0E6B-DCD2-7BFD-E135E3E687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DC1D20-1AB5-FDAA-E83B-A9642CDF4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8DBDB3-C11E-2090-B78B-E9821944F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8031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280D6-6535-0DFD-19AC-2096E034B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E5937B-E981-AAB4-4FA3-818D4093E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B23F81-13C9-F24E-FB02-7C5DD375BF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02DBBD-8A8E-72C9-5E0D-FA82622DE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A37611-8D4B-3904-6504-AD9DD554B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4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6247FF-CFE2-027D-81A2-EE82A96F7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6A993-894D-9E68-4EF8-1E7EE141B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84C5C38-DB07-21F1-825C-9541FBABD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F1126DB-55AE-4E64-0A95-2C6340825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A24848-5624-1BA7-F647-ED80CFEB9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EFF768-F748-CE73-6627-D20DED406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582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8569F1-7C92-BE77-B8CB-6A8B14805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41721F6-F041-BB71-A9E9-52039164E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1FD789-D2B7-9574-D7C8-E1E907F75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F468982-2E63-FD0E-A106-A6C2679DB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93DFA2C-C016-0CCD-54BD-1419FB201B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F2738F-52D6-BE35-5535-42C72BEEBA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78F1424-2313-26CC-EDA1-E239305A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3A99015-B5C5-9A74-0AFC-1E9C1BE2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163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2D6AB8-C2F6-7EBE-31BF-58DBFF60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D0D8481-FBDF-2B71-AA4B-E6212BD9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FF5ABE-07D4-71A5-9E9E-7B69FB596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6E95A5B-D9AA-D406-5F24-A86205109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12C130-C1D9-9727-1E08-1237099F8E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C17CF36-AA28-0C0E-2BDA-84D0A6E4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00B600-3BD6-F6A5-2883-DABDBC41E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50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6F09E-9CB8-C88A-2982-4BCB7C37B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8EEFCD-91CC-E2C2-7979-E01BDB23F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F276BE0-0742-004F-CD6D-657EB6442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8C9275-C1EC-1D5C-F4F1-072C1B1467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FDB7B2-4C55-E001-2027-B96BC4356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336A56C-AD2E-04EC-B30A-798491F04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945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C4946-E323-665C-864C-FB9EA4B24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F3974BB-A13E-07F3-9F0F-45DE184CD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FE10BC0-DD28-85D8-D367-5824D3376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C696C8-334E-04F6-BA0A-3B4CE824C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3105F2-FEDC-4154-834C-3C9E4208CC64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5FD7C45-1A1F-2665-D561-F322D3F30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62103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0F1D36E-C8BC-C6D2-B9D8-06D1C668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1CCBC-3B9E-4717-A008-8CEFDEEEA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49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D4769A6-F862-AB6A-3FE3-C3409355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6E9DB7-8BB8-3420-94AC-2DEB310F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85556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9.jp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pixnio.com/fr/objets/electronique-appareils/ordinateur-composants-images/le-materiel-la-carte-mere-puissance-resistance-semi-conducteur-technologie-transistor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0.png"/><Relationship Id="rId7" Type="http://schemas.openxmlformats.org/officeDocument/2006/relationships/image" Target="../media/image15.png"/><Relationship Id="rId12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svg"/><Relationship Id="rId11" Type="http://schemas.openxmlformats.org/officeDocument/2006/relationships/hyperlink" Target="mailto:info@montecapital.it" TargetMode="External"/><Relationship Id="rId5" Type="http://schemas.openxmlformats.org/officeDocument/2006/relationships/image" Target="../media/image13.png"/><Relationship Id="rId10" Type="http://schemas.openxmlformats.org/officeDocument/2006/relationships/hyperlink" Target="tel:+393518418902" TargetMode="External"/><Relationship Id="rId4" Type="http://schemas.openxmlformats.org/officeDocument/2006/relationships/image" Target="../media/image21.svg"/><Relationship Id="rId9" Type="http://schemas.openxmlformats.org/officeDocument/2006/relationships/hyperlink" Target="tel:+390695029607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eodericaforum.blogspot.com/2018/08/salvador-dali-3.html" TargetMode="External"/><Relationship Id="rId7" Type="http://schemas.openxmlformats.org/officeDocument/2006/relationships/image" Target="../media/image1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23.pn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25.pn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27.pn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image" Target="../media/image2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tel:+390695029607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.jpg"/><Relationship Id="rId5" Type="http://schemas.openxmlformats.org/officeDocument/2006/relationships/diagramQuickStyle" Target="../diagrams/quickStyle1.xml"/><Relationship Id="rId10" Type="http://schemas.openxmlformats.org/officeDocument/2006/relationships/hyperlink" Target="mailto:info@montecapital.it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tel:+393518418902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tel:+393518418902" TargetMode="External"/><Relationship Id="rId2" Type="http://schemas.openxmlformats.org/officeDocument/2006/relationships/hyperlink" Target="tel:+39069502960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hyperlink" Target="mailto:info@montecapital.i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8.jp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valori.it/energie-rinnovabili-superano-carbone-entro-2025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9.jp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www.ambientebio.it/ambiente/energia/celle-solari-fluorescenti-il-futuro-del-fotovoltaico-2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0.pn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2.pn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pixabay.com/pt/energia-e%C3%B3lica-energia-renov%C3%A1vel-2029621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image" Target="../media/image13.png"/><Relationship Id="rId7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1.jpg"/><Relationship Id="rId4" Type="http://schemas.openxmlformats.org/officeDocument/2006/relationships/image" Target="../media/image14.svg"/><Relationship Id="rId9" Type="http://schemas.openxmlformats.org/officeDocument/2006/relationships/hyperlink" Target="mailto:info@montecapital.it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montecapital.it" TargetMode="External"/><Relationship Id="rId3" Type="http://schemas.openxmlformats.org/officeDocument/2006/relationships/image" Target="../media/image17.jpg"/><Relationship Id="rId7" Type="http://schemas.openxmlformats.org/officeDocument/2006/relationships/hyperlink" Target="tel:+39351841890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0695029607" TargetMode="Externa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www.bmscience.net/blog/dati-interessanti-sullenergia-idroelettrica/" TargetMode="External"/><Relationship Id="rId9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8.jp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tecnopacocapacitacio.blogspot.com/2016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4000">
              <a:srgbClr val="AEDCF2"/>
            </a:gs>
            <a:gs pos="56000">
              <a:schemeClr val="accent1">
                <a:lumMod val="5000"/>
                <a:lumOff val="95000"/>
              </a:schemeClr>
            </a:gs>
            <a:gs pos="80000">
              <a:schemeClr val="accent1">
                <a:lumMod val="45000"/>
                <a:lumOff val="55000"/>
              </a:schemeClr>
            </a:gs>
            <a:gs pos="8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90607" y="1902460"/>
            <a:ext cx="34107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7200"/>
              </a:lnSpc>
            </a:pPr>
            <a:r>
              <a:rPr lang="en-US" sz="60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Modulo 3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4204879" y="3020060"/>
            <a:ext cx="37822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Fonti Rinnovabili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054239" y="3873500"/>
            <a:ext cx="6083523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360"/>
              </a:lnSpc>
            </a:pPr>
            <a:r>
              <a:rPr lang="en-US" sz="2400" dirty="0">
                <a:latin typeface="Arial" pitchFamily="34" charset="0"/>
                <a:ea typeface="Arial" pitchFamily="34" charset="-122"/>
                <a:cs typeface="Arial" pitchFamily="34" charset="-120"/>
              </a:rPr>
              <a:t>Strategie di Integrazione e Implementazione</a:t>
            </a:r>
            <a:endParaRPr lang="en-US" sz="24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725BDF-0211-4664-79E2-26AE7BE80817}"/>
              </a:ext>
            </a:extLst>
          </p:cNvPr>
          <p:cNvSpPr txBox="1">
            <a:spLocks/>
          </p:cNvSpPr>
          <p:nvPr/>
        </p:nvSpPr>
        <p:spPr>
          <a:xfrm>
            <a:off x="3574628" y="6254940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8334F667-E533-7D99-0026-7D78BC7F02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394D76-9F38-9D85-5E62-BE9B92EB6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483E9D-8AD8-C55B-D736-4A567635F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D6651E-5C10-C142-F9DD-0BC14A3F2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15C44D-0AFC-2BAA-4D3F-E3CF2D29F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35BA5417-CB99-6A2E-2DC5-9C0E54CCF36A}"/>
              </a:ext>
            </a:extLst>
          </p:cNvPr>
          <p:cNvSpPr/>
          <p:nvPr/>
        </p:nvSpPr>
        <p:spPr>
          <a:xfrm>
            <a:off x="1524000" y="1293338"/>
            <a:ext cx="9144000" cy="495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</a:t>
            </a:r>
            <a:r>
              <a:rPr lang="en-US" sz="7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Problema</a:t>
            </a:r>
            <a: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della </a:t>
            </a:r>
            <a:r>
              <a:rPr lang="en-US" sz="7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Variabilità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C2FDD6F-1E72-A0FE-64CA-582E2867D5CE}"/>
              </a:ext>
            </a:extLst>
          </p:cNvPr>
          <p:cNvSpPr/>
          <p:nvPr/>
        </p:nvSpPr>
        <p:spPr>
          <a:xfrm>
            <a:off x="1524000" y="5514052"/>
            <a:ext cx="9144000" cy="651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Sole e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vento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producono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24/7 in modo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predicibile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048133-DDD5-BABE-EEC6-35CD76A41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2">
            <a:extLst>
              <a:ext uri="{FF2B5EF4-FFF2-40B4-BE49-F238E27FC236}">
                <a16:creationId xmlns:a16="http://schemas.microsoft.com/office/drawing/2014/main" id="{DD46968C-5DB4-19D4-4256-A749B03DD0A9}"/>
              </a:ext>
            </a:extLst>
          </p:cNvPr>
          <p:cNvSpPr/>
          <p:nvPr/>
        </p:nvSpPr>
        <p:spPr>
          <a:xfrm>
            <a:off x="1219200" y="2291079"/>
            <a:ext cx="10160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Il sole produce solo di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giorno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meno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in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inverno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Il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vento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è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discontinuo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forti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variazioni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orarie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Senza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accumulo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l'energia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in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eccesso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va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sprecata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Soluzione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Batterie (storage),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pompe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idroelettriche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idrogeno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verde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2CA501-1576-19C2-8854-322112B03A02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51F26B5-13E0-0402-DA96-EE8BD06261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58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6D7FD7-895B-CFF9-9BF4-6DD12696A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elettronica, Ingegneria elettronica, circuito, Componente di circuito&#10;&#10;Il contenuto generato dall'IA potrebbe non essere corretto.">
            <a:extLst>
              <a:ext uri="{FF2B5EF4-FFF2-40B4-BE49-F238E27FC236}">
                <a16:creationId xmlns:a16="http://schemas.microsoft.com/office/drawing/2014/main" id="{0FA6C038-969B-5196-6E29-567967513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2301E060-769A-168F-DBFA-1B0C9BBA6D79}"/>
              </a:ext>
            </a:extLst>
          </p:cNvPr>
          <p:cNvSpPr/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latin typeface="+mj-lt"/>
                <a:ea typeface="+mj-ea"/>
                <a:cs typeface="+mj-cs"/>
              </a:rPr>
              <a:t>Batterie: il tallone d'Achille</a:t>
            </a:r>
            <a:endParaRPr lang="en-US" sz="4000">
              <a:latin typeface="+mj-lt"/>
              <a:ea typeface="+mj-ea"/>
              <a:cs typeface="+mj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0047AD3-3DF6-C0A3-ADF7-4A7D9C9C9998}"/>
              </a:ext>
            </a:extLst>
          </p:cNvPr>
          <p:cNvSpPr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900" b="1"/>
              <a:t>Litio (Li-ion):</a:t>
            </a:r>
            <a:r>
              <a:rPr lang="en-US" sz="1900"/>
              <a:t> Più efficienti (90%), ma costose (150–200 €/kWh nel 2024)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900" b="1"/>
              <a:t>Piombo-acido:</a:t>
            </a:r>
            <a:r>
              <a:rPr lang="en-US" sz="1900"/>
              <a:t> Vecchie, meno efficienti (75%), meno costose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900" b="1"/>
              <a:t>Flow battery (ferro-vanadio):</a:t>
            </a:r>
            <a:r>
              <a:rPr lang="en-US" sz="1900"/>
              <a:t> Durabilità 20+ anni, costo in calo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900" b="1"/>
              <a:t>Sfida:</a:t>
            </a:r>
            <a:r>
              <a:rPr lang="en-US" sz="1900"/>
              <a:t> Una batteria da 100 kWh costa 15.000–20.000 €. Coprire un'intera notte di consumo è molto costoso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CB0C99F-24F1-4A4F-EE13-FF79A0822A4B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67E31D73-DFA4-794A-5AAA-D611E42D03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44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802734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2360509" y="-59786"/>
            <a:ext cx="8197425" cy="10504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Solare +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Eolico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+ Storage (Hybrid)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8803179" y="3966125"/>
            <a:ext cx="3000907" cy="3268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combinazione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è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più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robusta di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una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fonte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singola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280160" y="1587732"/>
            <a:ext cx="4409440" cy="3873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D'estate: sole forte, meno vento → solare produce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D'inverno: meno sole, più vento → eolico produce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Di notte: batteria si scarica → riduce dipendenza dalla rete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Capacity factor combinato: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35–45% (vs 15% solare, 20% eolico singoli)</a:t>
            </a:r>
            <a:endParaRPr lang="en-US" dirty="0"/>
          </a:p>
        </p:txBody>
      </p:sp>
      <p:pic>
        <p:nvPicPr>
          <p:cNvPr id="6" name="Elemento grafico 5" descr="Scena di cascata contorno">
            <a:extLst>
              <a:ext uri="{FF2B5EF4-FFF2-40B4-BE49-F238E27FC236}">
                <a16:creationId xmlns:a16="http://schemas.microsoft.com/office/drawing/2014/main" id="{5E207FF5-F909-33C8-B59F-7984EE976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3534" y="2514282"/>
            <a:ext cx="914400" cy="914400"/>
          </a:xfrm>
          <a:prstGeom prst="rect">
            <a:avLst/>
          </a:prstGeom>
        </p:spPr>
      </p:pic>
      <p:pic>
        <p:nvPicPr>
          <p:cNvPr id="8" name="Elemento grafico 7" descr="Turbine eoliche con riempimento a tinta unita">
            <a:extLst>
              <a:ext uri="{FF2B5EF4-FFF2-40B4-BE49-F238E27FC236}">
                <a16:creationId xmlns:a16="http://schemas.microsoft.com/office/drawing/2014/main" id="{6DA3A44F-882C-5650-D64E-FBADCA713E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43534" y="1445466"/>
            <a:ext cx="914400" cy="914400"/>
          </a:xfrm>
          <a:prstGeom prst="rect">
            <a:avLst/>
          </a:prstGeom>
        </p:spPr>
      </p:pic>
      <p:pic>
        <p:nvPicPr>
          <p:cNvPr id="12" name="Elemento grafico 11" descr="Sole con riempimento a tinta unita">
            <a:extLst>
              <a:ext uri="{FF2B5EF4-FFF2-40B4-BE49-F238E27FC236}">
                <a16:creationId xmlns:a16="http://schemas.microsoft.com/office/drawing/2014/main" id="{485AA81C-6D13-E1FF-5948-7BB41ABC04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43534" y="3729058"/>
            <a:ext cx="914400" cy="914400"/>
          </a:xfrm>
          <a:prstGeom prst="rect">
            <a:avLst/>
          </a:prstGeo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B2484B-C8D9-BDFB-4A08-342716B7BFAC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9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10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11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1BDE5BEC-783C-9FEA-7F08-43891E000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 descr="Immagine che contiene dipinto, cielo, arte, disegno&#10;&#10;Il contenuto generato dall'IA potrebbe non essere corretto.">
            <a:extLst>
              <a:ext uri="{FF2B5EF4-FFF2-40B4-BE49-F238E27FC236}">
                <a16:creationId xmlns:a16="http://schemas.microsoft.com/office/drawing/2014/main" id="{614F08DD-53E8-3C5A-FC35-035CD0693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302" b="1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3" name="Rectangle 15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08D52A-EAFF-C25C-8448-CE65508FF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PAUSA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1ACA003-8FA3-B02F-A398-7069D5929C02}"/>
              </a:ext>
            </a:extLst>
          </p:cNvPr>
          <p:cNvSpPr txBox="1"/>
          <p:nvPr/>
        </p:nvSpPr>
        <p:spPr>
          <a:xfrm>
            <a:off x="952229" y="4629234"/>
            <a:ext cx="3973386" cy="14853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Ci vediamo tra 20 minuti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E005F3A-8763-5E91-819B-ABA7B0371303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F663074-A9DC-74E4-0D9D-47CF8C96D4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2CC403-21CD-41DF-BAC4-329D7FF03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078828" y="1147158"/>
            <a:ext cx="6038470" cy="4713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Integrazione in Rete (Grid Integration)</a:t>
            </a:r>
            <a:endParaRPr lang="en-US" sz="6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3AA5FE-3FFC-4725-9ADD-E428544EC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A70700-3F72-44D4-8175-FEB2B9B2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093C0F6-5741-4C9D-90FF-A25824BFC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21B2E1B-E962-432C-ADA1-2934CE3C5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653717E-6F8C-43E0-9893-C03AE87D1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BB14B4-EC3F-47C7-9AF3-B0E017B75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66160" y="391886"/>
            <a:ext cx="402901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200171" y="3636816"/>
            <a:ext cx="3300156" cy="363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Come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immettere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energia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rinnovabile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nella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rete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pubblica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8000271" y="719050"/>
            <a:ext cx="3338865" cy="514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Modalità Parallelo: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Impianto + rete insieme (se sole non basta, prendo dalla rete)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Scambio in sito: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Uso l'energia prodotta subito (auto-consumo)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Feed-in tariff: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Vendo energia in eccesso alla rete (prezzo garantito)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Servizi di rete: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Batteria stabilizza la tensione (Volt/VAr support)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C71672-C31F-3C0B-AA30-930D4B504B67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F260992D-02D9-E59D-0340-15D66229A5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2033583" y="67139"/>
            <a:ext cx="8124832" cy="6733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Case Study: Fabbrica con 100 kW Solare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80614" y="201221"/>
            <a:ext cx="9910295" cy="1281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Investimento: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100 kW × 1.000 €/kW = 100.000 €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12800" y="2087879"/>
            <a:ext cx="10777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Produzione: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100 kW × 365 × 5 h/giorno = 182.500 kWh/anno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12800" y="2509521"/>
            <a:ext cx="10777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Ricavo auto-consumo: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182.500 × 0,30 € = 54.750 €/anno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12800" y="2931164"/>
            <a:ext cx="10777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Payback: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100.000 / 54.750 = 1,8 anni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812800" y="3556000"/>
            <a:ext cx="10777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Con incentivi PNRR (45%): costo netto = 55.000 €, payback = 1 anno</a:t>
            </a:r>
            <a:endParaRPr lang="en-US" dirty="0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5D0CA289-DD3C-AD05-BD12-ED916A4497EE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9" name="Immagine 8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A21010BC-999D-349A-F750-46B0B9750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255260" y="1188637"/>
            <a:ext cx="5852711" cy="1597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Normative e Incentivi</a:t>
            </a:r>
            <a:endParaRPr lang="en-US" sz="5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Elemento grafico 4" descr="Martelletto contorno">
            <a:extLst>
              <a:ext uri="{FF2B5EF4-FFF2-40B4-BE49-F238E27FC236}">
                <a16:creationId xmlns:a16="http://schemas.microsoft.com/office/drawing/2014/main" id="{9D72F457-CB5D-DE26-3D76-9D69005CA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357" y="1700588"/>
            <a:ext cx="3533985" cy="3533985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5255260" y="2998278"/>
            <a:ext cx="4428236" cy="27281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CSRD:</a:t>
            </a:r>
            <a:r>
              <a:rPr lang="en-US" sz="1700"/>
              <a:t> Obbliga rendicontazione, incoraggia rinnovabili per ridurre Scope 2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Net Metering:</a:t>
            </a:r>
            <a:r>
              <a:rPr lang="en-US" sz="1700"/>
              <a:t> Scambio in sito: consumi ≥ produzione, paghi la differenza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Transizione 5.0:</a:t>
            </a:r>
            <a:r>
              <a:rPr lang="en-US" sz="1700"/>
              <a:t> Credito d'imposta fino al 45% per efficienza + rinnovabili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PNRR:</a:t>
            </a:r>
            <a:r>
              <a:rPr lang="en-US" sz="1700"/>
              <a:t> Contributi per solare nelle PMI, isolamento termico, pompe di calore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8899CB2-C113-10DB-8B89-0DF8D80165ED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76DBB2F1-0C4F-96DA-DE1F-3EB1E8DF9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D1AC4F-51BC-DC87-7167-BBF669C84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" name="Rectangle 2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D766D327-3F3B-7D27-DB6A-C16073090040}"/>
              </a:ext>
            </a:extLst>
          </p:cNvPr>
          <p:cNvSpPr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Ostacoli Comuni nelle Aziende</a:t>
            </a:r>
            <a:endParaRPr lang="en-US" sz="4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5C52A7B-6D6D-827A-41F2-A574D4F09F99}"/>
              </a:ext>
            </a:extLst>
          </p:cNvPr>
          <p:cNvSpPr/>
          <p:nvPr/>
        </p:nvSpPr>
        <p:spPr>
          <a:xfrm>
            <a:off x="1045028" y="3017522"/>
            <a:ext cx="9941319" cy="3124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/>
              <a:t>Ostacoli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Costi </a:t>
            </a:r>
            <a:r>
              <a:rPr lang="en-US" sz="2400" dirty="0" err="1"/>
              <a:t>iniziali</a:t>
            </a:r>
            <a:r>
              <a:rPr lang="en-US" sz="2400" dirty="0"/>
              <a:t> alti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/>
              <a:t>Variabilità</a:t>
            </a:r>
            <a:r>
              <a:rPr lang="en-US" sz="2400" dirty="0"/>
              <a:t> (sole/</a:t>
            </a:r>
            <a:r>
              <a:rPr lang="en-US" sz="2400" dirty="0" err="1"/>
              <a:t>vento</a:t>
            </a:r>
            <a:r>
              <a:rPr lang="en-US" sz="2400" dirty="0"/>
              <a:t>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/>
              <a:t>Permessi</a:t>
            </a:r>
            <a:r>
              <a:rPr lang="en-US" sz="2400" dirty="0"/>
              <a:t> </a:t>
            </a:r>
            <a:r>
              <a:rPr lang="en-US" sz="2400" dirty="0" err="1"/>
              <a:t>comunali</a:t>
            </a:r>
            <a:endParaRPr lang="en-US" sz="24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69F6095-5695-CC0B-274E-24EE6D8AF9AF}"/>
              </a:ext>
            </a:extLst>
          </p:cNvPr>
          <p:cNvSpPr txBox="1"/>
          <p:nvPr/>
        </p:nvSpPr>
        <p:spPr>
          <a:xfrm>
            <a:off x="5426988" y="3574725"/>
            <a:ext cx="3771603" cy="2067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>
              <a:lnSpc>
                <a:spcPts val="2592"/>
              </a:lnSpc>
              <a:spcAft>
                <a:spcPts val="600"/>
              </a:spcAft>
              <a:buSzPct val="100000"/>
              <a:buFontTx/>
              <a:buChar char="•"/>
            </a:pPr>
            <a:r>
              <a:rPr lang="en-US" sz="2400" b="1" dirty="0" err="1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Soluzioni</a:t>
            </a:r>
            <a:endParaRPr lang="it-IT" sz="2400" dirty="0"/>
          </a:p>
          <a:p>
            <a:pPr>
              <a:lnSpc>
                <a:spcPts val="2592"/>
              </a:lnSpc>
              <a:spcAft>
                <a:spcPts val="600"/>
              </a:spcAft>
              <a:buSzPct val="100000"/>
            </a:pPr>
            <a:endParaRPr lang="en-US" dirty="0">
              <a:solidFill>
                <a:srgbClr val="CBD5E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457189" indent="-457189">
              <a:lnSpc>
                <a:spcPts val="2592"/>
              </a:lnSpc>
              <a:spcAft>
                <a:spcPts val="600"/>
              </a:spcAft>
              <a:buSzPct val="100000"/>
              <a:buChar char="•"/>
            </a:pPr>
            <a:r>
              <a:rPr lang="en-US" sz="2400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Incentivi</a:t>
            </a:r>
            <a:r>
              <a:rPr lang="en-US" sz="2400" dirty="0">
                <a:latin typeface="Arial" pitchFamily="34" charset="0"/>
                <a:ea typeface="Arial" pitchFamily="34" charset="-122"/>
                <a:cs typeface="Arial" pitchFamily="34" charset="-120"/>
              </a:rPr>
              <a:t> (PNRR 45%)</a:t>
            </a:r>
            <a:endParaRPr lang="en-US" sz="2400" dirty="0"/>
          </a:p>
          <a:p>
            <a:pPr marL="457189" indent="-457189">
              <a:lnSpc>
                <a:spcPts val="2592"/>
              </a:lnSpc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latin typeface="Arial" pitchFamily="34" charset="0"/>
                <a:ea typeface="Arial" pitchFamily="34" charset="-122"/>
                <a:cs typeface="Arial" pitchFamily="34" charset="-120"/>
              </a:rPr>
              <a:t>Hybrid + storage</a:t>
            </a:r>
            <a:endParaRPr lang="en-US" sz="2400" dirty="0"/>
          </a:p>
          <a:p>
            <a:pPr marL="457189" indent="-457189">
              <a:lnSpc>
                <a:spcPts val="2592"/>
              </a:lnSpc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latin typeface="Arial" pitchFamily="34" charset="0"/>
                <a:ea typeface="Arial" pitchFamily="34" charset="-122"/>
                <a:cs typeface="Arial" pitchFamily="34" charset="-120"/>
              </a:rPr>
              <a:t>PPA (</a:t>
            </a:r>
            <a:r>
              <a:rPr lang="en-US" sz="2400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contratti</a:t>
            </a:r>
            <a:r>
              <a:rPr lang="en-US" sz="2400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energia</a:t>
            </a:r>
            <a:r>
              <a:rPr lang="en-US" sz="2400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2400" dirty="0"/>
          </a:p>
        </p:txBody>
      </p:sp>
      <p:pic>
        <p:nvPicPr>
          <p:cNvPr id="7" name="Elemento grafico 6" descr="Ostacolo con riempimento a tinta unita">
            <a:extLst>
              <a:ext uri="{FF2B5EF4-FFF2-40B4-BE49-F238E27FC236}">
                <a16:creationId xmlns:a16="http://schemas.microsoft.com/office/drawing/2014/main" id="{E35D6A8F-0982-82C7-DDC8-EDB24210D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3169" y="3933417"/>
            <a:ext cx="1498600" cy="1498600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8D350E72-C83E-7094-B246-29196962ABD5}"/>
              </a:ext>
            </a:extLst>
          </p:cNvPr>
          <p:cNvSpPr txBox="1">
            <a:spLocks/>
          </p:cNvSpPr>
          <p:nvPr/>
        </p:nvSpPr>
        <p:spPr>
          <a:xfrm>
            <a:off x="3493617" y="6429430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511B7BA-F417-F1B0-77E1-58FED1721B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53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604697" y="85710"/>
            <a:ext cx="9193934" cy="6863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Dimensionare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Impianto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Rinnovabile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1598" y="2330074"/>
            <a:ext cx="9910295" cy="4810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 1: </a:t>
            </a:r>
            <a:r>
              <a:rPr lang="en-US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</a:t>
            </a:r>
            <a:r>
              <a:rPr lang="en-US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consumi</a:t>
            </a:r>
            <a:r>
              <a:rPr lang="en-US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annuali</a:t>
            </a:r>
            <a:r>
              <a:rPr lang="en-US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dalle</a:t>
            </a:r>
            <a:r>
              <a:rPr lang="en-US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bollette</a:t>
            </a:r>
            <a:r>
              <a:rPr lang="en-US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es. 200.000 kWh/anno)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45005" y="2981635"/>
            <a:ext cx="10777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Passo 2: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Calcola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 la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taglia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rinnovabile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200.000 kWh / 5 h/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giorno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media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solare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/ 365 = 110 kW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45005" y="3451174"/>
            <a:ext cx="10777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Passo 3: Valuta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spazio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disponibile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(110 kW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solare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occupa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~700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mq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45005" y="3941763"/>
            <a:ext cx="10777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Passo 4: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Aggiungi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 storage se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necessario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(per ore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serali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/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notturne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</p:txBody>
      </p:sp>
      <p:pic>
        <p:nvPicPr>
          <p:cNvPr id="12" name="Elemento grafico 11" descr="Passi di danza con riempimento a tinta unita">
            <a:extLst>
              <a:ext uri="{FF2B5EF4-FFF2-40B4-BE49-F238E27FC236}">
                <a16:creationId xmlns:a16="http://schemas.microsoft.com/office/drawing/2014/main" id="{904D8BC0-3E59-1D0C-34E4-5E98DC6C0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03476" y="4585316"/>
            <a:ext cx="914400" cy="914400"/>
          </a:xfrm>
          <a:prstGeom prst="rect">
            <a:avLst/>
          </a:prstGeom>
        </p:spPr>
      </p:pic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EE279217-EB42-BB81-1500-B90916FF5152}"/>
              </a:ext>
            </a:extLst>
          </p:cNvPr>
          <p:cNvSpPr txBox="1">
            <a:spLocks/>
          </p:cNvSpPr>
          <p:nvPr/>
        </p:nvSpPr>
        <p:spPr>
          <a:xfrm>
            <a:off x="3400054" y="6283310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8" name="Immagine 7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8905AE0A-AB1F-5F3E-6C4E-80F9FF27C3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2CC403-21CD-41DF-BAC4-329D7FF03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078828" y="1147158"/>
            <a:ext cx="6038470" cy="4713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Transizione</a:t>
            </a:r>
            <a:r>
              <a:rPr lang="en-US" sz="6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Giusta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3AA5FE-3FFC-4725-9ADD-E428544EC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A70700-3F72-44D4-8175-FEB2B9B2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093C0F6-5741-4C9D-90FF-A25824BFC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21B2E1B-E962-432C-ADA1-2934CE3C5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653717E-6F8C-43E0-9893-C03AE87D1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BB14B4-EC3F-47C7-9AF3-B0E017B75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66160" y="391886"/>
            <a:ext cx="402901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078827" y="3574241"/>
            <a:ext cx="3300156" cy="363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passaggio 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rinnovabili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implicazioni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Le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aziende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devono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pianificare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</p:txBody>
      </p:sp>
      <p:sp>
        <p:nvSpPr>
          <p:cNvPr id="4" name="Text 2"/>
          <p:cNvSpPr/>
          <p:nvPr/>
        </p:nvSpPr>
        <p:spPr>
          <a:xfrm>
            <a:off x="7732438" y="1824866"/>
            <a:ext cx="3882235" cy="27979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Riqualificazione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dei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dipendenti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(skill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nuove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in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energie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rinnovabili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Investimenti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nelle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zone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dipendenti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dal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carbone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/gas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Trasparenza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nelle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comunità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locali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accettazione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sociale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C3829F-680A-9D2E-4540-D05A6750C03F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321C968-FF5A-8DB5-C53E-39D6180F97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38200" y="556995"/>
            <a:ext cx="1051560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Gerarchia della Transizione Energetica</a:t>
            </a:r>
            <a:endParaRPr lang="en-US" sz="4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61B94155-311D-3103-416A-752B8887B6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8417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D51A3C89-CB48-44B2-FA8E-B325B75D6855}"/>
              </a:ext>
            </a:extLst>
          </p:cNvPr>
          <p:cNvSpPr txBox="1">
            <a:spLocks/>
          </p:cNvSpPr>
          <p:nvPr/>
        </p:nvSpPr>
        <p:spPr>
          <a:xfrm>
            <a:off x="3573103" y="6301005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8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10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F0F5FB23-73AF-FCAA-E139-9E68BF5304C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524000" y="1293338"/>
            <a:ext cx="9144000" cy="3274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Ricapitolazione Modulo 3</a:t>
            </a:r>
            <a:endParaRPr lang="en-US" sz="7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4000" y="5514052"/>
            <a:ext cx="9144000" cy="651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Efficienza (Modulo 2) + Rinnovabili (Modulo 3) = Decarbonizzazione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2"/>
          <p:cNvSpPr/>
          <p:nvPr/>
        </p:nvSpPr>
        <p:spPr>
          <a:xfrm>
            <a:off x="812800" y="3990343"/>
            <a:ext cx="1056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20"/>
              </a:lnSpc>
              <a:spcAft>
                <a:spcPts val="600"/>
              </a:spcAft>
            </a:pPr>
            <a:r>
              <a:rPr lang="en-US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 Modulo 4 vedremo come Digitalizzazione e Transizione 5.0 rendono tutto questo misurabile e ottimizzabile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2897E2-F575-AD09-763C-89F32CF240A3}"/>
              </a:ext>
            </a:extLst>
          </p:cNvPr>
          <p:cNvSpPr txBox="1">
            <a:spLocks/>
          </p:cNvSpPr>
          <p:nvPr/>
        </p:nvSpPr>
        <p:spPr>
          <a:xfrm>
            <a:off x="3224543" y="6388830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73EF190-4F05-155E-57C7-461EA5DC8B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392611-4790-5685-056F-FEB7036B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it-IT" sz="4000"/>
              <a:t>DOMANDE &amp; FAQ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1F2CCE-A90F-E744-C339-079DF9F6E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it-IT" sz="2000"/>
              <a:t>Quale parte vi incuriosisce di più?</a:t>
            </a:r>
          </a:p>
          <a:p>
            <a:r>
              <a:rPr lang="it-IT" sz="2000"/>
              <a:t>Dove vedete rischi o opportunità?</a:t>
            </a:r>
          </a:p>
          <a:p>
            <a:pPr marL="0" indent="0">
              <a:buNone/>
            </a:pPr>
            <a:endParaRPr lang="it-IT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imboli gialli e blu">
            <a:extLst>
              <a:ext uri="{FF2B5EF4-FFF2-40B4-BE49-F238E27FC236}">
                <a16:creationId xmlns:a16="http://schemas.microsoft.com/office/drawing/2014/main" id="{5AA74C96-6B96-B29F-68D7-91CE361391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92" r="13091" b="-1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E3EC31B2-3BE6-34E2-2494-D1D58E5FF2A9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F81809E6-298C-0341-B802-54BF80F85E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68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F0BBF0-2A76-E1E9-98D3-A50AC7F18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GRAZIE DELL’ATTENZIONE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1ED8F9-ADB4-9357-B0EA-60BA6D788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domani con il MODULO 4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58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AE0BBC-371D-3CA6-0E91-23F872336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9917E69E-7EFD-F1D6-23D8-C5D99ADD3E0A}"/>
              </a:ext>
            </a:extLst>
          </p:cNvPr>
          <p:cNvSpPr/>
          <p:nvPr/>
        </p:nvSpPr>
        <p:spPr>
          <a:xfrm>
            <a:off x="2337370" y="-23077"/>
            <a:ext cx="6984052" cy="654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/>
              <a:t>Perché</a:t>
            </a:r>
            <a:r>
              <a:rPr lang="en-US" sz="4000" b="1" dirty="0"/>
              <a:t> le </a:t>
            </a:r>
            <a:r>
              <a:rPr lang="en-US" sz="4000" b="1" dirty="0" err="1"/>
              <a:t>rinnovabili</a:t>
            </a:r>
            <a:r>
              <a:rPr lang="en-US" sz="4000" b="1" dirty="0"/>
              <a:t> dopo </a:t>
            </a:r>
            <a:r>
              <a:rPr lang="en-US" sz="4000" b="1" dirty="0" err="1"/>
              <a:t>l'efficienza</a:t>
            </a:r>
            <a:r>
              <a:rPr lang="en-US" sz="4000" b="1" dirty="0"/>
              <a:t>?</a:t>
            </a:r>
            <a:endParaRPr lang="en-US" sz="40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A982899-17D4-233A-515A-B9EF68AB8B0B}"/>
              </a:ext>
            </a:extLst>
          </p:cNvPr>
          <p:cNvSpPr/>
          <p:nvPr/>
        </p:nvSpPr>
        <p:spPr>
          <a:xfrm>
            <a:off x="1090725" y="5088509"/>
            <a:ext cx="10010547" cy="1116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dirty="0"/>
              <a:t>Se </a:t>
            </a:r>
            <a:r>
              <a:rPr lang="en-US" sz="2000" dirty="0" err="1"/>
              <a:t>riduci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consumi</a:t>
            </a:r>
            <a:r>
              <a:rPr lang="en-US" sz="2000" dirty="0"/>
              <a:t> del 30% con </a:t>
            </a:r>
            <a:r>
              <a:rPr lang="en-US" sz="2000" dirty="0" err="1"/>
              <a:t>efficienza</a:t>
            </a:r>
            <a:r>
              <a:rPr lang="en-US" sz="2000" dirty="0"/>
              <a:t>, poi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bisogno</a:t>
            </a:r>
            <a:r>
              <a:rPr lang="en-US" sz="2000" dirty="0"/>
              <a:t> del 30% di </a:t>
            </a:r>
            <a:r>
              <a:rPr lang="en-US" sz="2000" dirty="0" err="1"/>
              <a:t>rinnovabili</a:t>
            </a:r>
            <a:r>
              <a:rPr lang="en-US" sz="2000" dirty="0"/>
              <a:t> in </a:t>
            </a:r>
            <a:r>
              <a:rPr lang="en-US" sz="2000" dirty="0" err="1"/>
              <a:t>meno</a:t>
            </a:r>
            <a:endParaRPr lang="en-US" sz="20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1A28714-1AE0-2505-9119-CD621D842B29}"/>
              </a:ext>
            </a:extLst>
          </p:cNvPr>
          <p:cNvSpPr txBox="1"/>
          <p:nvPr/>
        </p:nvSpPr>
        <p:spPr>
          <a:xfrm>
            <a:off x="5017163" y="1805628"/>
            <a:ext cx="6096000" cy="266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Efficienza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riduce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la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domanda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assoluta (il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costo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di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ridurre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è il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più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basso)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Rinnovabili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rimpiazzano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la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domanda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residua (il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costo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per kWh è ora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competitivo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Effetto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combinato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emissioni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di CO₂ quasi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nulle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costi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energetici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minimi</a:t>
            </a:r>
            <a:endParaRPr lang="en-US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331B9FC1-DCFA-5B70-C4CE-4D14E4FD2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7304" y="1828800"/>
            <a:ext cx="3864395" cy="2576766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11F7BBDF-B482-F866-98FC-F9566AE6F513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A886242-FA79-6CAD-850C-F515282908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267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65399B-B85F-35E9-3340-FF5CCBDF1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5573AE0D-DD20-B243-E2A7-B3117D500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3AB5256-023E-BF36-B9F0-2ABB2150C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768EF8-0613-97C5-9CE6-6CFCFCBAF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D47A80D-7C53-DCDC-FAEE-CC05021BEF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680CADE2-4946-A7F7-3B76-FF09677EC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986F501-7D07-8F07-DDFB-EA86146FB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A3047B1A-70D4-9CC8-3314-06E751196EDA}"/>
              </a:ext>
            </a:extLst>
          </p:cNvPr>
          <p:cNvSpPr/>
          <p:nvPr/>
        </p:nvSpPr>
        <p:spPr>
          <a:xfrm>
            <a:off x="2337370" y="-23077"/>
            <a:ext cx="6984052" cy="654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Energia Solare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Fotovoltaica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(FV)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589B7A6-1A18-9368-A8B1-E106C1A6A029}"/>
              </a:ext>
            </a:extLst>
          </p:cNvPr>
          <p:cNvSpPr/>
          <p:nvPr/>
        </p:nvSpPr>
        <p:spPr>
          <a:xfrm>
            <a:off x="1813153" y="5109735"/>
            <a:ext cx="8631904" cy="1116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dirty="0" err="1"/>
              <a:t>Converte</a:t>
            </a:r>
            <a:r>
              <a:rPr lang="en-US" sz="2000" dirty="0"/>
              <a:t> la </a:t>
            </a:r>
            <a:r>
              <a:rPr lang="en-US" sz="2000" dirty="0" err="1"/>
              <a:t>radiazione</a:t>
            </a:r>
            <a:r>
              <a:rPr lang="en-US" sz="2000" dirty="0"/>
              <a:t> </a:t>
            </a:r>
            <a:r>
              <a:rPr lang="en-US" sz="2000" dirty="0" err="1"/>
              <a:t>solare</a:t>
            </a:r>
            <a:r>
              <a:rPr lang="en-US" sz="2000" dirty="0"/>
              <a:t> </a:t>
            </a:r>
            <a:r>
              <a:rPr lang="en-US" sz="2000" dirty="0" err="1"/>
              <a:t>direttamente</a:t>
            </a:r>
            <a:r>
              <a:rPr lang="en-US" sz="2000" dirty="0"/>
              <a:t> in </a:t>
            </a:r>
            <a:r>
              <a:rPr lang="en-US" sz="2000" dirty="0" err="1"/>
              <a:t>elettricità</a:t>
            </a:r>
            <a:r>
              <a:rPr lang="en-US" sz="2000" dirty="0"/>
              <a:t> </a:t>
            </a:r>
            <a:r>
              <a:rPr lang="en-US" sz="2000" dirty="0" err="1"/>
              <a:t>tramite</a:t>
            </a:r>
            <a:r>
              <a:rPr lang="en-US" sz="2000" dirty="0"/>
              <a:t> </a:t>
            </a:r>
            <a:r>
              <a:rPr lang="en-US" sz="2000" dirty="0" err="1"/>
              <a:t>celle</a:t>
            </a:r>
            <a:r>
              <a:rPr lang="en-US" sz="2000" dirty="0"/>
              <a:t> di </a:t>
            </a:r>
            <a:r>
              <a:rPr lang="en-US" sz="2000" dirty="0" err="1"/>
              <a:t>silicio</a:t>
            </a:r>
            <a:endParaRPr lang="en-US" sz="20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87E807F-A6C5-6ED4-57BA-D5D8744C754F}"/>
              </a:ext>
            </a:extLst>
          </p:cNvPr>
          <p:cNvSpPr txBox="1"/>
          <p:nvPr/>
        </p:nvSpPr>
        <p:spPr>
          <a:xfrm>
            <a:off x="4947313" y="1140671"/>
            <a:ext cx="6096000" cy="3564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Efficienza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 di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cella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18–22% (il 78–82% della luce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solare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non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diventa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elettricità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Degradazione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annuale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0,5–0,7%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l'anno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(dopo 25 anni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perde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~15% di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prestazioni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Capacity factor: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15–20% in Italia (il 15% della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potenza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picco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effettiva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media)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Costo (2024):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800–1.200 €/kW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installato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incluso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inverter,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strutture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installazione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AC190DF-C69F-4A52-4A77-2B89D8A23A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25532" y="1040299"/>
            <a:ext cx="3632017" cy="3878256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F31E7B09-1B98-B815-6179-FB925AED5F07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7BC9686-DD59-6696-55E9-00B19823A7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7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524000" y="1293338"/>
            <a:ext cx="9144000" cy="495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dirty="0"/>
              <a:t>ROI del Solare FV in Azienda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1524000" y="5514052"/>
            <a:ext cx="9144000" cy="651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dirty="0" err="1"/>
              <a:t>Esempio</a:t>
            </a:r>
            <a:r>
              <a:rPr lang="en-US" sz="2400" dirty="0"/>
              <a:t>: Azienda con 50 kW di </a:t>
            </a:r>
            <a:r>
              <a:rPr lang="en-US" sz="2400" dirty="0" err="1"/>
              <a:t>solare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tetto</a:t>
            </a:r>
            <a:endParaRPr lang="en-US" sz="24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2"/>
          <p:cNvSpPr/>
          <p:nvPr/>
        </p:nvSpPr>
        <p:spPr>
          <a:xfrm>
            <a:off x="1219200" y="2291078"/>
            <a:ext cx="10160000" cy="24650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Investimento: 50 kW × 1.000 €/kW = 50.000 €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Produzione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annuale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: 50 kW × 365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giorni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× 5 h/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giorno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(media) = 91.250 kWh/anno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Ricavo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: 91.250 kWh × 0,30 €/kWh (auto-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consumo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 = 27.375 €/anno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Payback: 50.000 / 27.375 = 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1,8 anni</a:t>
            </a:r>
            <a:endParaRPr lang="en-US" dirty="0"/>
          </a:p>
          <a:p>
            <a:pPr marL="457189" indent="-457189">
              <a:lnSpc>
                <a:spcPts val="3240"/>
              </a:lnSpc>
              <a:spcAft>
                <a:spcPts val="600"/>
              </a:spcAft>
              <a:buSzPct val="100000"/>
              <a:buChar char="•"/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Con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incentivi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(PNRR 45%): payback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scende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a ~1 anno</a:t>
            </a:r>
            <a:endParaRPr lang="en-US" dirty="0"/>
          </a:p>
        </p:txBody>
      </p:sp>
      <p:pic>
        <p:nvPicPr>
          <p:cNvPr id="6" name="Elemento grafico 5" descr="Grafico a barre con andamento ascendente con riempimento a tinta unita">
            <a:extLst>
              <a:ext uri="{FF2B5EF4-FFF2-40B4-BE49-F238E27FC236}">
                <a16:creationId xmlns:a16="http://schemas.microsoft.com/office/drawing/2014/main" id="{3A644823-3BA1-0D48-C4AC-5810DEFD7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07985" y="692038"/>
            <a:ext cx="1786965" cy="1786965"/>
          </a:xfrm>
          <a:prstGeom prst="rect">
            <a:avLst/>
          </a:prstGeo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672E3D-97B9-8C5D-3ABF-707507A6DDD9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4F104453-7C3E-B0BE-27EA-89CB3D38E3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98B77-1DC7-6B40-B5A7-700EBE5F5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E2CC403-21CD-41DF-BAC4-329D7FF03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8CA728D3-56CF-A58A-7135-558E30FDFEED}"/>
              </a:ext>
            </a:extLst>
          </p:cNvPr>
          <p:cNvSpPr/>
          <p:nvPr/>
        </p:nvSpPr>
        <p:spPr>
          <a:xfrm>
            <a:off x="1078828" y="1147158"/>
            <a:ext cx="6038470" cy="4713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Energia </a:t>
            </a:r>
            <a:r>
              <a:rPr lang="en-US" sz="6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Eolica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13AA5FE-3FFC-4725-9ADD-E428544EC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FA70700-3F72-44D4-8175-FEB2B9B2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93C0F6-5741-4C9D-90FF-A25824BFC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21B2E1B-E962-432C-ADA1-2934CE3C5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7653717E-6F8C-43E0-9893-C03AE87D1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5BB14B4-EC3F-47C7-9AF3-B0E017B75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66160" y="391886"/>
            <a:ext cx="402901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407443C-708B-A714-A14B-82C5EAE193ED}"/>
              </a:ext>
            </a:extLst>
          </p:cNvPr>
          <p:cNvSpPr/>
          <p:nvPr/>
        </p:nvSpPr>
        <p:spPr>
          <a:xfrm>
            <a:off x="8030590" y="1687486"/>
            <a:ext cx="3300156" cy="363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EA7C295-AD1F-6D85-9849-4FA3FDB7D6FC}"/>
              </a:ext>
            </a:extLst>
          </p:cNvPr>
          <p:cNvSpPr txBox="1"/>
          <p:nvPr/>
        </p:nvSpPr>
        <p:spPr>
          <a:xfrm>
            <a:off x="1073337" y="3838844"/>
            <a:ext cx="6096000" cy="592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Converte</a:t>
            </a:r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l'energia</a:t>
            </a:r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cinetica</a:t>
            </a:r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del </a:t>
            </a:r>
            <a:r>
              <a:rPr lang="en-US" sz="1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vento</a:t>
            </a:r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1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elettricità</a:t>
            </a:r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tramite</a:t>
            </a:r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turbine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6DE0A8D-7B4E-3BFF-16B0-155EF5DB4292}"/>
              </a:ext>
            </a:extLst>
          </p:cNvPr>
          <p:cNvSpPr txBox="1"/>
          <p:nvPr/>
        </p:nvSpPr>
        <p:spPr>
          <a:xfrm>
            <a:off x="7666158" y="519327"/>
            <a:ext cx="4029015" cy="4565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>
              <a:lnSpc>
                <a:spcPts val="3240"/>
              </a:lnSpc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Capacity factor: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25–35% (utility scale), 15–25% (small wind per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aziende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  <a:p>
            <a:pPr marL="457189" indent="-457189">
              <a:lnSpc>
                <a:spcPts val="3240"/>
              </a:lnSpc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Potenza tipica </a:t>
            </a: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azienda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20–100 kW (turbine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piccole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  <a:p>
            <a:pPr marL="457189" indent="-457189">
              <a:lnSpc>
                <a:spcPts val="3240"/>
              </a:lnSpc>
              <a:buSzPct val="100000"/>
              <a:buChar char="•"/>
            </a:pP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Costo (2024):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1.500–2.500 €/kW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installato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(small wind è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più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caro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per kW)</a:t>
            </a:r>
            <a:endParaRPr lang="en-US" dirty="0"/>
          </a:p>
          <a:p>
            <a:pPr marL="457189" indent="-457189">
              <a:lnSpc>
                <a:spcPts val="3240"/>
              </a:lnSpc>
              <a:buSzPct val="100000"/>
              <a:buChar char="•"/>
            </a:pPr>
            <a:r>
              <a:rPr lang="en-US" b="1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Prerequisito</a:t>
            </a:r>
            <a:r>
              <a:rPr lang="en-US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Sito con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vento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medio ≥ 6 m/s (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buono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), ≥ 7 m/s (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eccellente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C70AE075-D556-D751-DC6C-061E57177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113358" y="4468663"/>
            <a:ext cx="3866966" cy="2401130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3F7FB08-4CE0-C9DB-B937-CBFE681C21CD}"/>
              </a:ext>
            </a:extLst>
          </p:cNvPr>
          <p:cNvSpPr txBox="1">
            <a:spLocks/>
          </p:cNvSpPr>
          <p:nvPr/>
        </p:nvSpPr>
        <p:spPr>
          <a:xfrm>
            <a:off x="3296253" y="6376226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40B3214A-1E35-AF39-9DFC-7E3E1329FB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6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324228-F573-20ED-A8C0-4D423898F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25A604B-0CDF-7991-13F0-29DB4D04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10744780-149B-E45B-2264-B9EA5C251265}"/>
              </a:ext>
            </a:extLst>
          </p:cNvPr>
          <p:cNvSpPr/>
          <p:nvPr/>
        </p:nvSpPr>
        <p:spPr>
          <a:xfrm>
            <a:off x="808638" y="386930"/>
            <a:ext cx="9236700" cy="11889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Eolico</a:t>
            </a: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vs Solare: Quando </a:t>
            </a:r>
            <a:r>
              <a:rPr lang="en-US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conviene</a:t>
            </a: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A7F734-BFDA-7BA3-440A-AA38E338A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0BD8B70-863E-1F37-5D36-170740B43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3F8755F-6607-3679-62E5-E0E937FC4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D9FE160-BD60-1982-009C-C1ADFE169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93E03E4-B3C3-53AF-AEAE-D42666CE0C2D}"/>
              </a:ext>
            </a:extLst>
          </p:cNvPr>
          <p:cNvSpPr/>
          <p:nvPr/>
        </p:nvSpPr>
        <p:spPr>
          <a:xfrm>
            <a:off x="1122537" y="2650211"/>
            <a:ext cx="4091752" cy="2598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SzPct val="100000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Preferisci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Solare se: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Clima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soleggiato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(Sud Italia)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Tetto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ampio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disponibile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Vento medio &lt; 6 m/s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DCBD746-C16D-25F1-9A3D-6C67F648E6EE}"/>
              </a:ext>
            </a:extLst>
          </p:cNvPr>
          <p:cNvSpPr txBox="1"/>
          <p:nvPr/>
        </p:nvSpPr>
        <p:spPr>
          <a:xfrm>
            <a:off x="7071814" y="2665628"/>
            <a:ext cx="3771603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36"/>
              </a:lnSpc>
              <a:spcAft>
                <a:spcPts val="600"/>
              </a:spcAft>
              <a:buSzPct val="100000"/>
            </a:pPr>
            <a:r>
              <a:rPr lang="en-US" sz="2400" b="1" dirty="0" err="1">
                <a:solidFill>
                  <a:srgbClr val="38BDF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Preferisci</a:t>
            </a:r>
            <a:r>
              <a:rPr lang="en-US" sz="2400" b="1" dirty="0">
                <a:solidFill>
                  <a:srgbClr val="38BDF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8BDF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Eolico</a:t>
            </a:r>
            <a:r>
              <a:rPr lang="en-US" sz="2400" b="1" dirty="0">
                <a:solidFill>
                  <a:srgbClr val="38BDF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se:</a:t>
            </a:r>
            <a:endParaRPr lang="en-US" sz="2400" dirty="0">
              <a:solidFill>
                <a:srgbClr val="CBD5E1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 marL="457189" indent="-457189">
              <a:lnSpc>
                <a:spcPts val="2736"/>
              </a:lnSpc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Sito </a:t>
            </a:r>
            <a:r>
              <a:rPr lang="en-US" sz="2400" dirty="0" err="1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ventoso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(Nord Italia, costa)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lnSpc>
                <a:spcPts val="2736"/>
              </a:lnSpc>
              <a:spcAft>
                <a:spcPts val="600"/>
              </a:spcAft>
              <a:buSzPct val="100000"/>
              <a:buChar char="•"/>
            </a:pPr>
            <a:r>
              <a:rPr lang="en-US" sz="2400" dirty="0" err="1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Consumo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energetico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notturno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lnSpc>
                <a:spcPts val="2736"/>
              </a:lnSpc>
              <a:spcAft>
                <a:spcPts val="600"/>
              </a:spcAft>
              <a:buSzPct val="100000"/>
              <a:buChar char="•"/>
            </a:pPr>
            <a:r>
              <a:rPr lang="en-US" sz="2400" dirty="0" err="1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Spazio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verticale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disponibile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lemento grafico 3" descr="Turbine eoliche con riempimento a tinta unita">
            <a:extLst>
              <a:ext uri="{FF2B5EF4-FFF2-40B4-BE49-F238E27FC236}">
                <a16:creationId xmlns:a16="http://schemas.microsoft.com/office/drawing/2014/main" id="{AC669B13-161E-FD75-235C-7C3BBD6A2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999" y="2699890"/>
            <a:ext cx="914400" cy="914400"/>
          </a:xfrm>
          <a:prstGeom prst="rect">
            <a:avLst/>
          </a:prstGeom>
        </p:spPr>
      </p:pic>
      <p:pic>
        <p:nvPicPr>
          <p:cNvPr id="6" name="Elemento grafico 5" descr="Sole con riempimento a tinta unita">
            <a:extLst>
              <a:ext uri="{FF2B5EF4-FFF2-40B4-BE49-F238E27FC236}">
                <a16:creationId xmlns:a16="http://schemas.microsoft.com/office/drawing/2014/main" id="{88703333-616E-7E14-CAB1-497C0DEC57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63" y="2650211"/>
            <a:ext cx="914400" cy="914400"/>
          </a:xfrm>
          <a:prstGeom prst="rect">
            <a:avLst/>
          </a:prstGeom>
        </p:spPr>
      </p:pic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D971C11C-AA6A-53E2-2A9F-0B39E4F63F56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8" name="Immagine 7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AF5959F-E055-BBF5-BC6C-8B5C785CFF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29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5170A9F-E0A7-7B9D-2010-0734622D0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654" r="2" b="2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latin typeface="+mj-lt"/>
                <a:ea typeface="+mj-ea"/>
                <a:cs typeface="+mj-cs"/>
              </a:rPr>
              <a:t>Energia Idroelettrica</a:t>
            </a:r>
            <a:endParaRPr lang="en-US" sz="4000"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Capacity factor:</a:t>
            </a:r>
            <a:r>
              <a:rPr lang="en-US" sz="1700"/>
              <a:t> 40–60% (il più stabile tra i rinnovabili)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Adatto a:</a:t>
            </a:r>
            <a:r>
              <a:rPr lang="en-US" sz="1700"/>
              <a:t> Aziende con corso d'acqua (ruscello, fiume) con dislivello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Costo:</a:t>
            </a:r>
            <a:r>
              <a:rPr lang="en-US" sz="1700"/>
              <a:t> 2.000–5.000 €/kW (molto dipende da topografia e permessi)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Vantaggio:</a:t>
            </a:r>
            <a:r>
              <a:rPr lang="en-US" sz="1700"/>
              <a:t> Generazione 24/7 (non dipende da sole/vento)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Svantaggio:</a:t>
            </a:r>
            <a:r>
              <a:rPr lang="en-US" sz="1700"/>
              <a:t> Alto numero di permessi ambientali (natura protetta)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B258FB1-2A21-9B6A-9405-C0CB46F5BC0C}"/>
              </a:ext>
            </a:extLst>
          </p:cNvPr>
          <p:cNvSpPr txBox="1"/>
          <p:nvPr/>
        </p:nvSpPr>
        <p:spPr>
          <a:xfrm>
            <a:off x="6788726" y="6657945"/>
            <a:ext cx="28809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it-IT" sz="700" dirty="0">
                <a:solidFill>
                  <a:srgbClr val="FFFFFF"/>
                </a:solidFill>
                <a:hlinkClick r:id="rId4" tooltip="https://www.bmscience.net/blog/dati-interessanti-sullenergia-idroelettrica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Questa foto</a:t>
            </a:r>
            <a:r>
              <a:rPr lang="it-IT" sz="700" dirty="0">
                <a:solidFill>
                  <a:srgbClr val="FFFFFF"/>
                </a:solidFill>
              </a:rPr>
              <a:t> di Autore sconosciuto è concesso in licenza da </a:t>
            </a:r>
            <a:r>
              <a:rPr lang="it-IT" sz="700" dirty="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it-IT" sz="700" dirty="0">
              <a:solidFill>
                <a:srgbClr val="FFFFFF"/>
              </a:solidFill>
            </a:endParaRP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D95105F-E532-600A-6B00-BA17CC51FC12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6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002D7E3-6581-7939-E367-18991DCE0D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aria aperta, cielo, erba, nuvola&#10;&#10;Il contenuto generato dall'IA potrebbe non essere corretto.">
            <a:extLst>
              <a:ext uri="{FF2B5EF4-FFF2-40B4-BE49-F238E27FC236}">
                <a16:creationId xmlns:a16="http://schemas.microsoft.com/office/drawing/2014/main" id="{2ED76494-B8E3-4AC8-0BAF-80F5FDBDE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latin typeface="+mj-lt"/>
                <a:ea typeface="+mj-ea"/>
                <a:cs typeface="+mj-cs"/>
              </a:rPr>
              <a:t>Energia Geotermica</a:t>
            </a:r>
            <a:endParaRPr lang="en-US" sz="4000"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Principio:</a:t>
            </a:r>
            <a:r>
              <a:rPr lang="en-US" sz="1700"/>
              <a:t> Pompe di calore che sfruttano il calore del terreno (costante a 12–15°C a 100m di profondità)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COP:</a:t>
            </a:r>
            <a:r>
              <a:rPr lang="en-US" sz="1700"/>
              <a:t> 3–4 (pompa di calore aria ha COP 2,5–3)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Adatto a:</a:t>
            </a:r>
            <a:r>
              <a:rPr lang="en-US" sz="1700"/>
              <a:t> Riscaldamento/raffreddamento, non produzione di elettricità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Costo:</a:t>
            </a:r>
            <a:r>
              <a:rPr lang="en-US" sz="1700"/>
              <a:t> 1.500–2.500 €/kW (incluso sonde geotermiche)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Payback:</a:t>
            </a:r>
            <a:r>
              <a:rPr lang="en-US" sz="1700"/>
              <a:t> 7–12 anni (investimento alto, ma affidabile e stabile)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A836A1E-0924-F959-11F1-1CDA9D60386D}"/>
              </a:ext>
            </a:extLst>
          </p:cNvPr>
          <p:cNvSpPr txBox="1">
            <a:spLocks/>
          </p:cNvSpPr>
          <p:nvPr/>
        </p:nvSpPr>
        <p:spPr>
          <a:xfrm>
            <a:off x="3055210" y="628034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14C19A5A-9646-0BB3-B41F-A8AB26A295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1539</Words>
  <Application>Microsoft Office PowerPoint</Application>
  <PresentationFormat>Widescreen</PresentationFormat>
  <Paragraphs>163</Paragraphs>
  <Slides>22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PAUSA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DOMANDE &amp; FAQ</vt:lpstr>
      <vt:lpstr>GRAZIE DELL’ATTENZIONE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Silvano De Gregorio</dc:creator>
  <cp:lastModifiedBy>Silvano De Gregorio</cp:lastModifiedBy>
  <cp:revision>9</cp:revision>
  <dcterms:created xsi:type="dcterms:W3CDTF">2025-12-10T14:17:47Z</dcterms:created>
  <dcterms:modified xsi:type="dcterms:W3CDTF">2025-12-11T14:18:03Z</dcterms:modified>
</cp:coreProperties>
</file>