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8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64F5F-9DD6-4D66-BF6D-EEA2465C0A18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99EEA-C6D4-487F-AD7B-FF52B3F164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10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70C4A-BCE7-41CB-BF6E-CCB284861AE2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0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D7AE77-8C6C-C19B-4006-7CDC9FC0A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4815E56-43A7-DEEE-F660-910290B29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5AB7CB-2454-FBD2-40F4-59BA4158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E99E00-6AD4-18AD-7239-915F0BC2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9CE87A-B66A-60A2-BB91-7F3993546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27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5CF81-4B8D-0BE3-07C0-528A8B98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BC1AC40-334A-1E57-0666-603041E465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C300DC-697E-6B0E-7ED1-CD625350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420AF4-AFB0-DBA9-42A4-47A22337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72BCB0-0B40-1C10-7ACB-D952EA72B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33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215C3DB-58F8-83DB-3318-006A936172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5A17FE-4BA3-4A67-9C65-AB853123F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BAE175-758A-29DA-36C4-912AAE30B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3CEECF-6746-6E82-57E9-A04D9220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6F6FA9-5569-B581-835B-93BEC30F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744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70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48F5B-1B6A-279B-DADA-382C1AFA8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AC1DB8-395E-C9A0-009C-048BA222B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C23CDE-5E22-0F98-DFC0-CF4DEFCB4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883849-69D6-3132-5745-C57BDB4FB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9C9342-F845-357C-239D-274D5348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21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E61ED-F8BA-4A49-F3E7-94F69338A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4CA73F-0D06-58C4-AA13-96426CCE4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8F6F6A-7639-39E5-B8EA-5B418C38D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679A00-C0BC-3CF8-F482-33521776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3A6E25-B4AE-8950-5577-091A88F3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790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487F91-3B4A-0F01-D7B1-726540946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05BF7C-288B-A202-3FE2-DB0466893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7864975-D678-16E1-64B8-0ED1562A9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E6764BA-589A-7DB6-F4A7-54E6910E2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54D082-4AF8-18B7-AB3A-2B1554FC6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D471E2-04B0-764E-B605-89BF1A53F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58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EFEC6E-8D55-79A0-0E77-E9C0C38DB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C8876E9-5BDC-005E-BA11-06D4C575D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45988A-778E-6BB5-387B-B4102E566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83BC30A-1DF0-9588-1478-A784380BF3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7D91549-2819-395E-824B-C2FDA039A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7B0083E-76D0-7144-04DC-3F8755AE6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7E84A8D-EF62-D175-D4D8-1BD440E5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7B82B10-4C75-E5AD-15F9-9D0B4949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26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96F479-C2E8-B85D-9F7E-8DC642790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AC8B1A1-F36C-4A5A-0BDF-5F65ECB44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C25508F-6A3B-97D4-A944-AD39B75E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4DA696C-6EF7-81ED-1E7C-6153C28E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488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A7279AF-D1E0-46C7-4DCF-D4C8A00E8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33698-BCF7-7A4B-0E54-DD76BFE61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13A276-55DD-1E39-89C3-51996F1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1376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0D74CF-08D5-9B68-AFBB-3BBEDFAD6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D5B417-4080-D20F-FF0A-B3215F626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B64669-396F-6E63-FF36-786400FA1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7A6927-85BD-0088-B59A-9D0F8FB49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2BD02B-82E4-D1CA-1315-02849986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9AA61BC-8C49-F39D-DD82-2C531F36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770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68CAED-E474-01AF-6A4E-02089F3F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33F3F4F-9877-BF73-6388-EFD02A995B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3FAA5A-F60C-CE94-4740-CD6C11CE2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8103E1-3EF0-85EE-5307-D36521E43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C93D7B-3F66-59B5-67C4-DA26A4193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69C598-DDF0-6607-081E-F7BA7A42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89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E964327-9BC0-1CBF-D82A-5366EC1EA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B69594-5B71-5AF0-A0D5-3C2E40B88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9717F6-91DD-A209-DAE7-5487F9D58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FB0EEE-2C33-4693-94F6-19767DC553D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068C92-ABE0-3558-CEB1-1DD73CDFA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00F2B6-D408-5E66-E1FE-F7628E5EE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BAE14B-87D7-4D29-9DBB-2C52D356DF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30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7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www.ecointeligencia.com/2019/06/automatizacion-economia-circula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hyperlink" Target="https://teodericaforum.blogspot.com/2018/08/salvador-dali-3.html" TargetMode="External"/><Relationship Id="rId7" Type="http://schemas.openxmlformats.org/officeDocument/2006/relationships/hyperlink" Target="mailto:info@montecapital.it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creativecommons.org/licenses/by-nc-nd/3.0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cnaemiliaromagna.it/finanziamenti-e-garanzie-per-le-pmi-aggiornamento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montecapital.it" TargetMode="External"/><Relationship Id="rId3" Type="http://schemas.openxmlformats.org/officeDocument/2006/relationships/image" Target="../media/image10.jpg"/><Relationship Id="rId7" Type="http://schemas.openxmlformats.org/officeDocument/2006/relationships/hyperlink" Target="tel:+393518418902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0695029607" TargetMode="Externa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architetturaecosostenibile.it/design/arredo-urbano/5-alberi-fotovoltaici-energia-703" TargetMode="External"/><Relationship Id="rId9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montecapital.it" TargetMode="External"/><Relationship Id="rId3" Type="http://schemas.openxmlformats.org/officeDocument/2006/relationships/image" Target="../media/image11.jpg"/><Relationship Id="rId7" Type="http://schemas.openxmlformats.org/officeDocument/2006/relationships/hyperlink" Target="tel:+393518418902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0695029607" TargetMode="Externa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wired.it/economia/finanza/2018/04/10/risparmi-risparmio-investimento-app/" TargetMode="External"/><Relationship Id="rId9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montecapital.it" TargetMode="External"/><Relationship Id="rId3" Type="http://schemas.openxmlformats.org/officeDocument/2006/relationships/image" Target="../media/image12.jpg"/><Relationship Id="rId7" Type="http://schemas.openxmlformats.org/officeDocument/2006/relationships/hyperlink" Target="tel:+393518418902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0695029607" TargetMode="Externa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architetturaecosostenibile.it/green-life/energie-rinnovabili/paesaggi-energia-rinnovabili-territorio-733" TargetMode="External"/><Relationship Id="rId9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2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3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www.schabell.org/2017/02/digital-roi-how-to-approach-digital-returns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4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www.architetturaecosostenibile.it/design/arredamento/led-illuminazione-interni-53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image" Target="../media/image15.png"/><Relationship Id="rId7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1.jpg"/><Relationship Id="rId4" Type="http://schemas.openxmlformats.org/officeDocument/2006/relationships/image" Target="../media/image16.svg"/><Relationship Id="rId9" Type="http://schemas.openxmlformats.org/officeDocument/2006/relationships/hyperlink" Target="mailto:info@montecapital.it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11" Type="http://schemas.openxmlformats.org/officeDocument/2006/relationships/hyperlink" Target="mailto:info@montecapital.it" TargetMode="External"/><Relationship Id="rId5" Type="http://schemas.openxmlformats.org/officeDocument/2006/relationships/image" Target="../media/image21.png"/><Relationship Id="rId10" Type="http://schemas.openxmlformats.org/officeDocument/2006/relationships/hyperlink" Target="tel:+393518418902" TargetMode="External"/><Relationship Id="rId4" Type="http://schemas.openxmlformats.org/officeDocument/2006/relationships/image" Target="../media/image20.svg"/><Relationship Id="rId9" Type="http://schemas.openxmlformats.org/officeDocument/2006/relationships/hyperlink" Target="tel:+390695029607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mailto:info@montecapital.i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montecapital.it" TargetMode="External"/><Relationship Id="rId3" Type="http://schemas.openxmlformats.org/officeDocument/2006/relationships/image" Target="../media/image4.jpg"/><Relationship Id="rId7" Type="http://schemas.openxmlformats.org/officeDocument/2006/relationships/hyperlink" Target="tel:+39351841890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0695029607" TargetMode="Externa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recursos-educacion-ambiental.blogspot.com/2015/04/" TargetMode="External"/><Relationship Id="rId9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5.jp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www.electricaleasy.com/2016/02/hvdc-vs-hvac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6.png"/><Relationship Id="rId7" Type="http://schemas.openxmlformats.org/officeDocument/2006/relationships/hyperlink" Target="mailto:info@montecapital.i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centrosocialeguglielmiterni.blogspot.com/p/aps-rete-sociale-guglielm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accent2">
                <a:lumMod val="75000"/>
              </a:schemeClr>
            </a:gs>
            <a:gs pos="85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1622" y="2039620"/>
            <a:ext cx="272859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760"/>
              </a:lnSpc>
            </a:pPr>
            <a:r>
              <a:rPr lang="en-US" sz="48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Modulo 4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379111" y="2974340"/>
            <a:ext cx="34336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360"/>
              </a:lnSpc>
            </a:pPr>
            <a:r>
              <a:rPr lang="en-US" sz="24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Efficienza Energetica 5.0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388615" y="3807460"/>
            <a:ext cx="5414772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00"/>
              </a:lnSpc>
            </a:pPr>
            <a:r>
              <a:rPr lang="en-US" sz="2000" dirty="0">
                <a:latin typeface="Arial" pitchFamily="34" charset="0"/>
                <a:ea typeface="Arial" pitchFamily="34" charset="-122"/>
                <a:cs typeface="Arial" pitchFamily="34" charset="-120"/>
              </a:rPr>
              <a:t>Digitale, Incentivi, Integrazione nel Piano Clima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566669" y="4569460"/>
            <a:ext cx="1058504" cy="24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960"/>
              </a:lnSpc>
            </a:pPr>
            <a:r>
              <a:rPr lang="en-US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Durata: 3 ore</a:t>
            </a:r>
            <a:endParaRPr lang="en-US" sz="1400" dirty="0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CE87E187-C589-F5BB-82ED-7E18EC56D911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210C7BA-761E-78F0-DF10-C7291189E8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171074" y="1396686"/>
            <a:ext cx="3451726" cy="406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Sistemi</a:t>
            </a: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gestione</a:t>
            </a: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energetica</a:t>
            </a: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(BEMS/EMS)</a:t>
            </a: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370153" y="1526033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Piattaforma di monitoraggio:</a:t>
            </a:r>
            <a:r>
              <a:rPr lang="en-US"/>
              <a:t> aggrega, normalizza e visualizza i dati in dashboard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Moduli di allarme:</a:t>
            </a:r>
            <a:r>
              <a:rPr lang="en-US"/>
              <a:t> segnalano scostamenti (consumi notturni, compressori sempre in marcia, temperature anomale)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Funzioni di comando:</a:t>
            </a:r>
            <a:r>
              <a:rPr lang="en-US"/>
              <a:t> spegnimenti, modulazioni, programmazioni orarie direttamente dalla piattaforma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382C242-E6AD-84A4-E5A1-212E0F4C6A74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5373A5E-BE3B-F01B-36C2-DEDA7D7881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701800" y="477839"/>
            <a:ext cx="4932680" cy="18587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Dati, </a:t>
            </a:r>
            <a:r>
              <a:rPr lang="en-US" sz="6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automazione</a:t>
            </a:r>
            <a:r>
              <a:rPr lang="en-US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6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riduzione</a:t>
            </a:r>
            <a:r>
              <a:rPr lang="en-US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dei</a:t>
            </a:r>
            <a:r>
              <a:rPr lang="en-US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consumi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sX0" fmla="*/ 0 w 3647661"/>
              <a:gd name="csY0" fmla="*/ 0 h 4436126"/>
              <a:gd name="csX1" fmla="*/ 498514 w 3647661"/>
              <a:gd name="csY1" fmla="*/ 0 h 4436126"/>
              <a:gd name="csX2" fmla="*/ 1069981 w 3647661"/>
              <a:gd name="csY2" fmla="*/ 0 h 4436126"/>
              <a:gd name="csX3" fmla="*/ 1714401 w 3647661"/>
              <a:gd name="csY3" fmla="*/ 0 h 4436126"/>
              <a:gd name="csX4" fmla="*/ 2285868 w 3647661"/>
              <a:gd name="csY4" fmla="*/ 0 h 4436126"/>
              <a:gd name="csX5" fmla="*/ 2784381 w 3647661"/>
              <a:gd name="csY5" fmla="*/ 0 h 4436126"/>
              <a:gd name="csX6" fmla="*/ 3647661 w 3647661"/>
              <a:gd name="csY6" fmla="*/ 0 h 4436126"/>
              <a:gd name="csX7" fmla="*/ 3647661 w 3647661"/>
              <a:gd name="csY7" fmla="*/ 633732 h 4436126"/>
              <a:gd name="csX8" fmla="*/ 3647661 w 3647661"/>
              <a:gd name="csY8" fmla="*/ 1267465 h 4436126"/>
              <a:gd name="csX9" fmla="*/ 3647661 w 3647661"/>
              <a:gd name="csY9" fmla="*/ 1768113 h 4436126"/>
              <a:gd name="csX10" fmla="*/ 3647661 w 3647661"/>
              <a:gd name="csY10" fmla="*/ 2446207 h 4436126"/>
              <a:gd name="csX11" fmla="*/ 3647661 w 3647661"/>
              <a:gd name="csY11" fmla="*/ 2946855 h 4436126"/>
              <a:gd name="csX12" fmla="*/ 3647661 w 3647661"/>
              <a:gd name="csY12" fmla="*/ 3580587 h 4436126"/>
              <a:gd name="csX13" fmla="*/ 3647661 w 3647661"/>
              <a:gd name="csY13" fmla="*/ 4436126 h 4436126"/>
              <a:gd name="csX14" fmla="*/ 3039718 w 3647661"/>
              <a:gd name="csY14" fmla="*/ 4436126 h 4436126"/>
              <a:gd name="csX15" fmla="*/ 2431774 w 3647661"/>
              <a:gd name="csY15" fmla="*/ 4436126 h 4436126"/>
              <a:gd name="csX16" fmla="*/ 1823831 w 3647661"/>
              <a:gd name="csY16" fmla="*/ 4436126 h 4436126"/>
              <a:gd name="csX17" fmla="*/ 1288840 w 3647661"/>
              <a:gd name="csY17" fmla="*/ 4436126 h 4436126"/>
              <a:gd name="csX18" fmla="*/ 607943 w 3647661"/>
              <a:gd name="csY18" fmla="*/ 4436126 h 4436126"/>
              <a:gd name="csX19" fmla="*/ 0 w 3647661"/>
              <a:gd name="csY19" fmla="*/ 4436126 h 4436126"/>
              <a:gd name="csX20" fmla="*/ 0 w 3647661"/>
              <a:gd name="csY20" fmla="*/ 3758032 h 4436126"/>
              <a:gd name="csX21" fmla="*/ 0 w 3647661"/>
              <a:gd name="csY21" fmla="*/ 3035578 h 4436126"/>
              <a:gd name="csX22" fmla="*/ 0 w 3647661"/>
              <a:gd name="csY22" fmla="*/ 2401845 h 4436126"/>
              <a:gd name="csX23" fmla="*/ 0 w 3647661"/>
              <a:gd name="csY23" fmla="*/ 1768113 h 4436126"/>
              <a:gd name="csX24" fmla="*/ 0 w 3647661"/>
              <a:gd name="csY24" fmla="*/ 1178742 h 4436126"/>
              <a:gd name="csX25" fmla="*/ 0 w 3647661"/>
              <a:gd name="csY25" fmla="*/ 589371 h 4436126"/>
              <a:gd name="csX26" fmla="*/ 0 w 3647661"/>
              <a:gd name="csY26" fmla="*/ 0 h 44361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928114" y="1232452"/>
            <a:ext cx="3200400" cy="38509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Differenza tra "avere dati" e "fare efficienza 5.0": analisi, automazione, miglioramento continuo.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sX0" fmla="*/ 0 w 6281928"/>
              <a:gd name="csY0" fmla="*/ 0 h 18288"/>
              <a:gd name="csX1" fmla="*/ 572353 w 6281928"/>
              <a:gd name="csY1" fmla="*/ 0 h 18288"/>
              <a:gd name="csX2" fmla="*/ 1207526 w 6281928"/>
              <a:gd name="csY2" fmla="*/ 0 h 18288"/>
              <a:gd name="csX3" fmla="*/ 1779880 w 6281928"/>
              <a:gd name="csY3" fmla="*/ 0 h 18288"/>
              <a:gd name="csX4" fmla="*/ 2540691 w 6281928"/>
              <a:gd name="csY4" fmla="*/ 0 h 18288"/>
              <a:gd name="csX5" fmla="*/ 3238683 w 6281928"/>
              <a:gd name="csY5" fmla="*/ 0 h 18288"/>
              <a:gd name="csX6" fmla="*/ 3936675 w 6281928"/>
              <a:gd name="csY6" fmla="*/ 0 h 18288"/>
              <a:gd name="csX7" fmla="*/ 4760305 w 6281928"/>
              <a:gd name="csY7" fmla="*/ 0 h 18288"/>
              <a:gd name="csX8" fmla="*/ 5521117 w 6281928"/>
              <a:gd name="csY8" fmla="*/ 0 h 18288"/>
              <a:gd name="csX9" fmla="*/ 6281928 w 6281928"/>
              <a:gd name="csY9" fmla="*/ 0 h 18288"/>
              <a:gd name="csX10" fmla="*/ 6281928 w 6281928"/>
              <a:gd name="csY10" fmla="*/ 18288 h 18288"/>
              <a:gd name="csX11" fmla="*/ 5772394 w 6281928"/>
              <a:gd name="csY11" fmla="*/ 18288 h 18288"/>
              <a:gd name="csX12" fmla="*/ 5200040 w 6281928"/>
              <a:gd name="csY12" fmla="*/ 18288 h 18288"/>
              <a:gd name="csX13" fmla="*/ 4439229 w 6281928"/>
              <a:gd name="csY13" fmla="*/ 18288 h 18288"/>
              <a:gd name="csX14" fmla="*/ 3615599 w 6281928"/>
              <a:gd name="csY14" fmla="*/ 18288 h 18288"/>
              <a:gd name="csX15" fmla="*/ 2980426 w 6281928"/>
              <a:gd name="csY15" fmla="*/ 18288 h 18288"/>
              <a:gd name="csX16" fmla="*/ 2156795 w 6281928"/>
              <a:gd name="csY16" fmla="*/ 18288 h 18288"/>
              <a:gd name="csX17" fmla="*/ 1584442 w 6281928"/>
              <a:gd name="csY17" fmla="*/ 18288 h 18288"/>
              <a:gd name="csX18" fmla="*/ 1074908 w 6281928"/>
              <a:gd name="csY18" fmla="*/ 18288 h 18288"/>
              <a:gd name="csX19" fmla="*/ 0 w 6281928"/>
              <a:gd name="csY19" fmla="*/ 18288 h 18288"/>
              <a:gd name="csX20" fmla="*/ 0 w 6281928"/>
              <a:gd name="csY2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38199" y="5740081"/>
            <a:ext cx="10515601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Il monitoraggio diventa strumento operativo che produce azioni correttive e risparmi misurabili ogni mese.</a:t>
            </a:r>
            <a:endParaRPr lang="en-US" dirty="0"/>
          </a:p>
        </p:txBody>
      </p:sp>
      <p:pic>
        <p:nvPicPr>
          <p:cNvPr id="6" name="Immagine 5" descr="Immagine che contiene giocattolo, giallo&#10;&#10;Il contenuto generato dall'IA potrebbe non essere corretto.">
            <a:extLst>
              <a:ext uri="{FF2B5EF4-FFF2-40B4-BE49-F238E27FC236}">
                <a16:creationId xmlns:a16="http://schemas.microsoft.com/office/drawing/2014/main" id="{88E5F952-4E54-7F87-AD88-0C1574E5C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99272" y="2424362"/>
            <a:ext cx="5159782" cy="2837880"/>
          </a:xfrm>
          <a:prstGeom prst="rect">
            <a:avLst/>
          </a:pr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A9541C-B6EE-95BA-E7A8-CF1605E6514B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4B5E7D1-99BB-A354-3CEC-6A0DF76D8C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Profili di carico e sprechi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300463" y="1596151"/>
            <a:ext cx="5204692" cy="3576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err="1"/>
              <a:t>Analisi</a:t>
            </a:r>
            <a:r>
              <a:rPr lang="en-US" dirty="0"/>
              <a:t> del </a:t>
            </a:r>
            <a:r>
              <a:rPr lang="en-US" dirty="0" err="1"/>
              <a:t>profilo</a:t>
            </a:r>
            <a:r>
              <a:rPr lang="en-US" dirty="0"/>
              <a:t> </a:t>
            </a:r>
            <a:r>
              <a:rPr lang="en-US" dirty="0" err="1"/>
              <a:t>orario</a:t>
            </a:r>
            <a:r>
              <a:rPr lang="en-US" dirty="0"/>
              <a:t>: </a:t>
            </a:r>
            <a:r>
              <a:rPr lang="en-US" dirty="0" err="1"/>
              <a:t>evidenzia</a:t>
            </a:r>
            <a:r>
              <a:rPr lang="en-US" dirty="0"/>
              <a:t> </a:t>
            </a:r>
            <a:r>
              <a:rPr lang="en-US" dirty="0" err="1"/>
              <a:t>consumi</a:t>
            </a:r>
            <a:r>
              <a:rPr lang="en-US" dirty="0"/>
              <a:t> notturni e weekend senza </a:t>
            </a:r>
            <a:r>
              <a:rPr lang="en-US" dirty="0" err="1"/>
              <a:t>valore</a:t>
            </a:r>
            <a:r>
              <a:rPr lang="en-US" dirty="0"/>
              <a:t> </a:t>
            </a:r>
            <a:r>
              <a:rPr lang="en-US" dirty="0" err="1"/>
              <a:t>produttivo</a:t>
            </a:r>
            <a:endParaRPr lang="en-US" dirty="0"/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consumi</a:t>
            </a:r>
            <a:r>
              <a:rPr lang="en-US" dirty="0"/>
              <a:t>/</a:t>
            </a:r>
            <a:r>
              <a:rPr lang="en-US" dirty="0" err="1"/>
              <a:t>produzione</a:t>
            </a:r>
            <a:r>
              <a:rPr lang="en-US" dirty="0"/>
              <a:t>: individua </a:t>
            </a:r>
            <a:r>
              <a:rPr lang="en-US" dirty="0" err="1"/>
              <a:t>processi</a:t>
            </a:r>
            <a:r>
              <a:rPr lang="en-US" dirty="0"/>
              <a:t> </a:t>
            </a:r>
            <a:r>
              <a:rPr lang="en-US" dirty="0" err="1"/>
              <a:t>degradati</a:t>
            </a:r>
            <a:r>
              <a:rPr lang="en-US" dirty="0"/>
              <a:t> (</a:t>
            </a:r>
            <a:r>
              <a:rPr lang="en-US" dirty="0" err="1"/>
              <a:t>filtri</a:t>
            </a:r>
            <a:r>
              <a:rPr lang="en-US" dirty="0"/>
              <a:t> </a:t>
            </a:r>
            <a:r>
              <a:rPr lang="en-US" dirty="0" err="1"/>
              <a:t>sporchi</a:t>
            </a:r>
            <a:r>
              <a:rPr lang="en-US" dirty="0"/>
              <a:t>, </a:t>
            </a:r>
            <a:r>
              <a:rPr lang="en-US" dirty="0" err="1"/>
              <a:t>fughe</a:t>
            </a:r>
            <a:r>
              <a:rPr lang="en-US" dirty="0"/>
              <a:t>, </a:t>
            </a:r>
            <a:r>
              <a:rPr lang="en-US" dirty="0" err="1"/>
              <a:t>macchine</a:t>
            </a:r>
            <a:r>
              <a:rPr lang="en-US" dirty="0"/>
              <a:t> </a:t>
            </a:r>
            <a:r>
              <a:rPr lang="en-US" dirty="0" err="1"/>
              <a:t>fuori</a:t>
            </a:r>
            <a:r>
              <a:rPr lang="en-US" dirty="0"/>
              <a:t> </a:t>
            </a:r>
            <a:r>
              <a:rPr lang="en-US" dirty="0" err="1"/>
              <a:t>taratura</a:t>
            </a:r>
            <a:r>
              <a:rPr lang="en-US" dirty="0"/>
              <a:t>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err="1"/>
              <a:t>Esempi</a:t>
            </a:r>
            <a:r>
              <a:rPr lang="en-US" dirty="0"/>
              <a:t> </a:t>
            </a:r>
            <a:r>
              <a:rPr lang="en-US" dirty="0" err="1"/>
              <a:t>tipici</a:t>
            </a:r>
            <a:r>
              <a:rPr lang="en-US" dirty="0"/>
              <a:t>: </a:t>
            </a:r>
            <a:r>
              <a:rPr lang="en-US" dirty="0" err="1"/>
              <a:t>consumi</a:t>
            </a:r>
            <a:r>
              <a:rPr lang="en-US" dirty="0"/>
              <a:t> quasi </a:t>
            </a:r>
            <a:r>
              <a:rPr lang="en-US" dirty="0" err="1"/>
              <a:t>uguali</a:t>
            </a:r>
            <a:r>
              <a:rPr lang="en-US" dirty="0"/>
              <a:t> </a:t>
            </a:r>
            <a:r>
              <a:rPr lang="en-US" dirty="0" err="1"/>
              <a:t>anche</a:t>
            </a:r>
            <a:r>
              <a:rPr lang="en-US" dirty="0"/>
              <a:t> a </a:t>
            </a:r>
            <a:r>
              <a:rPr lang="en-US" dirty="0" err="1"/>
              <a:t>impianti</a:t>
            </a:r>
            <a:r>
              <a:rPr lang="en-US" dirty="0"/>
              <a:t> fermi; </a:t>
            </a:r>
            <a:r>
              <a:rPr lang="en-US" dirty="0" err="1"/>
              <a:t>picchi</a:t>
            </a:r>
            <a:r>
              <a:rPr lang="en-US" dirty="0"/>
              <a:t> </a:t>
            </a:r>
            <a:r>
              <a:rPr lang="en-US" dirty="0" err="1"/>
              <a:t>dovuti</a:t>
            </a:r>
            <a:r>
              <a:rPr lang="en-US" dirty="0"/>
              <a:t> ad </a:t>
            </a:r>
            <a:r>
              <a:rPr lang="en-US" dirty="0" err="1"/>
              <a:t>avvii</a:t>
            </a:r>
            <a:r>
              <a:rPr lang="en-US" dirty="0"/>
              <a:t> non </a:t>
            </a:r>
            <a:r>
              <a:rPr lang="en-US" dirty="0" err="1"/>
              <a:t>coordinati</a:t>
            </a:r>
            <a:endParaRPr lang="en-US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4FE1768C-42C3-9A1F-5D6C-8D40540F848D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8723D90-FE0C-5EBD-3DA4-55129E0679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838200" y="1461360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Controllo HVAC intelligente:</a:t>
            </a:r>
            <a:r>
              <a:rPr lang="en-US"/>
              <a:t> regolazione automatica di potenza e temperature in base a orari, meteo e presenza reale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Comandi automatici su compressori, pompe e ausiliari:</a:t>
            </a:r>
            <a:r>
              <a:rPr lang="en-US"/>
              <a:t> riduzione di velocità, spegnimenti programmati, gestione per priorità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/>
          <p:cNvSpPr/>
          <p:nvPr/>
        </p:nvSpPr>
        <p:spPr>
          <a:xfrm>
            <a:off x="7474280" y="1396686"/>
            <a:ext cx="3478199" cy="406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Automazione</a:t>
            </a: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5.0 per </a:t>
            </a: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l'energia</a:t>
            </a: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08D52A-EAFF-C25C-8448-CE65508F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PAUSA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1ACA003-8FA3-B02F-A398-7069D5929C02}"/>
              </a:ext>
            </a:extLst>
          </p:cNvPr>
          <p:cNvSpPr txBox="1"/>
          <p:nvPr/>
        </p:nvSpPr>
        <p:spPr>
          <a:xfrm>
            <a:off x="890339" y="4636008"/>
            <a:ext cx="373401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Ci vediamo tra 20 minuti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dipinto, cielo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614F08DD-53E8-3C5A-FC35-035CD069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969" r="18819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001ACFB-5C79-4767-73E8-4EDA174FEF70}"/>
              </a:ext>
            </a:extLst>
          </p:cNvPr>
          <p:cNvSpPr txBox="1"/>
          <p:nvPr/>
        </p:nvSpPr>
        <p:spPr>
          <a:xfrm>
            <a:off x="9149180" y="6657945"/>
            <a:ext cx="304282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hlinkClick r:id="rId3" tooltip="https://teodericaforum.blogspot.com/2018/08/salvador-dali-3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kumimoji="0" lang="it-IT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di Autore sconosciuto è concesso in licenza da </a:t>
            </a:r>
            <a:r>
              <a:rPr kumimoji="0" lang="it-IT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kumimoji="0" lang="it-IT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84D7BB8B-1BFE-1EAE-7AA4-B4A23125E40B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BD0A4E6-4FB0-B24F-72B6-57B0913D11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956826" y="1112969"/>
            <a:ext cx="3937298" cy="4166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Schema degli incentivi 5.0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096000" y="820880"/>
            <a:ext cx="5257799" cy="4889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Gli incentivi 5.0 premiano progetti che integrano digitale ed efficienza energetica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Non basta installare un software: serve un delta misurabile di kWh risparmiati e, se possibile, più energia autoprodotta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mmagine 4" descr="Immagine che contiene testo, Banconota, Denaro, Movimentazione di denaro&#10;&#10;Il contenuto generato dall'IA potrebbe non essere corretto.">
            <a:extLst>
              <a:ext uri="{FF2B5EF4-FFF2-40B4-BE49-F238E27FC236}">
                <a16:creationId xmlns:a16="http://schemas.microsoft.com/office/drawing/2014/main" id="{1F7F7A80-3FBD-9D05-533C-5B5AAD7FA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81626" y="2631440"/>
            <a:ext cx="4486545" cy="28654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>
                <a:latin typeface="+mj-lt"/>
                <a:ea typeface="+mj-ea"/>
                <a:cs typeface="+mj-cs"/>
              </a:rPr>
              <a:t>Interventi tipicamente ammissibili</a:t>
            </a:r>
            <a:endParaRPr lang="en-US" sz="4200">
              <a:latin typeface="+mj-lt"/>
              <a:ea typeface="+mj-ea"/>
              <a:cs typeface="+mj-cs"/>
            </a:endParaRP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Sistemi di monitoraggio e gestione energetica collegati a processi con potenziale di risparmio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Retrofit di impianti energivori (illuminazione, HVAC, compressori, motori) con controllo digitale integrato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Progetti in cui il digitale ottimizza uso di FER e accumulo (es. autoconsumo fotovoltaico)</a:t>
            </a:r>
          </a:p>
        </p:txBody>
      </p:sp>
      <p:pic>
        <p:nvPicPr>
          <p:cNvPr id="5" name="Immagine 4" descr="Immagine che contiene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34356EE2-CA87-3B4C-1C79-D444E0E4B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364" r="24979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AB1EB1D-56B9-1E3A-96B4-7EE2EB8C2282}"/>
              </a:ext>
            </a:extLst>
          </p:cNvPr>
          <p:cNvSpPr txBox="1"/>
          <p:nvPr/>
        </p:nvSpPr>
        <p:spPr>
          <a:xfrm>
            <a:off x="9155591" y="6657945"/>
            <a:ext cx="303640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>
                <a:solidFill>
                  <a:srgbClr val="FFFFFF"/>
                </a:solidFill>
                <a:hlinkClick r:id="rId4" tooltip="https://www.architetturaecosostenibile.it/design/arredo-urbano/5-alberi-fotovoltaici-energia-70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>
                <a:solidFill>
                  <a:srgbClr val="FFFFFF"/>
                </a:solidFill>
              </a:rPr>
              <a:t> di Autore sconosciuto è concesso in licenza da </a:t>
            </a:r>
            <a:r>
              <a:rPr lang="it-IT" sz="70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it-IT" sz="700">
              <a:solidFill>
                <a:srgbClr val="FFFFFF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0DE7CBE-99CF-436F-0489-662FB712B7E6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6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A2A8E43-F17F-FC4C-7D50-402244DFBD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persona, stoviglie, ceramica, Stoviglie&#10;&#10;Il contenuto generato dall'IA potrebbe non essere corretto.">
            <a:extLst>
              <a:ext uri="{FF2B5EF4-FFF2-40B4-BE49-F238E27FC236}">
                <a16:creationId xmlns:a16="http://schemas.microsoft.com/office/drawing/2014/main" id="{38480CCC-84BA-956E-7014-F67277DB8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6597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/>
          <p:cNvSpPr/>
          <p:nvPr/>
        </p:nvSpPr>
        <p:spPr>
          <a:xfrm>
            <a:off x="371094" y="1161288"/>
            <a:ext cx="3438144" cy="1125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>
                <a:latin typeface="+mj-lt"/>
                <a:ea typeface="+mj-ea"/>
                <a:cs typeface="+mj-cs"/>
              </a:rPr>
              <a:t>Requisiti documentali base</a:t>
            </a:r>
            <a:endParaRPr lang="en-US" sz="2800"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/>
              <a:t>Descrizione tecnica chiara di come il digitale impatta sui consumi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/>
              <a:t>Stima di risparmi energetici annui e riduzioni di emissioni, con ipotesi esplicite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/>
              <a:t>Collegamento con audit energetici e, se presente, con sistema di gestione energia in stile ISO 50001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766C312-C334-8025-39F9-719A8CBDBFFE}"/>
              </a:ext>
            </a:extLst>
          </p:cNvPr>
          <p:cNvSpPr txBox="1"/>
          <p:nvPr/>
        </p:nvSpPr>
        <p:spPr>
          <a:xfrm>
            <a:off x="9155592" y="6657945"/>
            <a:ext cx="303640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 dirty="0">
                <a:solidFill>
                  <a:srgbClr val="FFFFFF"/>
                </a:solidFill>
                <a:hlinkClick r:id="rId4" tooltip="https://www.wired.it/economia/finanza/2018/04/10/risparmi-risparmio-investimento-app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 dirty="0">
                <a:solidFill>
                  <a:srgbClr val="FFFFFF"/>
                </a:solidFill>
              </a:rPr>
              <a:t> di Autore </a:t>
            </a:r>
            <a:r>
              <a:rPr lang="it-IT" sz="700" dirty="0" err="1">
                <a:solidFill>
                  <a:srgbClr val="FFFFFF"/>
                </a:solidFill>
              </a:rPr>
              <a:t>sconosiuto</a:t>
            </a:r>
            <a:r>
              <a:rPr lang="it-IT" sz="700" dirty="0">
                <a:solidFill>
                  <a:srgbClr val="FFFFFF"/>
                </a:solidFill>
              </a:rPr>
              <a:t> è concesso in licenza da </a:t>
            </a:r>
            <a:r>
              <a:rPr lang="it-IT" sz="700" dirty="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it-IT" sz="700" dirty="0">
              <a:solidFill>
                <a:srgbClr val="FFFFFF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8AAE3F1F-63A9-E4BC-05EC-845828F97552}"/>
              </a:ext>
            </a:extLst>
          </p:cNvPr>
          <p:cNvSpPr txBox="1">
            <a:spLocks/>
          </p:cNvSpPr>
          <p:nvPr/>
        </p:nvSpPr>
        <p:spPr>
          <a:xfrm>
            <a:off x="3654209" y="635635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6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3347A51-E255-8546-3C3B-478541EB05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>
                <a:latin typeface="+mj-lt"/>
                <a:ea typeface="+mj-ea"/>
                <a:cs typeface="+mj-cs"/>
              </a:rPr>
              <a:t>Dal singolo intervento al "pacchetto 5.0"</a:t>
            </a:r>
            <a:endParaRPr lang="en-US" sz="4200">
              <a:latin typeface="+mj-lt"/>
              <a:ea typeface="+mj-ea"/>
              <a:cs typeface="+mj-cs"/>
            </a:endParaRPr>
          </a:p>
        </p:txBody>
      </p:sp>
      <p:sp>
        <p:nvSpPr>
          <p:cNvPr id="3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/>
              <a:t>I migliori risultati arrivano da pacchetti coordinati di misure, non da azioni isolate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/>
              <a:t>Nel 5.0 il pacchetto tipico unisce: misurazione digitale, efficienza fisica, rinnovabili e accumulo</a:t>
            </a:r>
          </a:p>
        </p:txBody>
      </p:sp>
      <p:pic>
        <p:nvPicPr>
          <p:cNvPr id="5" name="Immagine 4" descr="Immagine che contiene mulino a vento, aria aperta, generatore, cielo&#10;&#10;Il contenuto generato dall'IA potrebbe non essere corretto.">
            <a:extLst>
              <a:ext uri="{FF2B5EF4-FFF2-40B4-BE49-F238E27FC236}">
                <a16:creationId xmlns:a16="http://schemas.microsoft.com/office/drawing/2014/main" id="{09C37E28-8137-E440-BFD6-582F0EC23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3937" r="14407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4FF441C-8847-9D46-0EB8-BE278895FF90}"/>
              </a:ext>
            </a:extLst>
          </p:cNvPr>
          <p:cNvSpPr txBox="1"/>
          <p:nvPr/>
        </p:nvSpPr>
        <p:spPr>
          <a:xfrm>
            <a:off x="9155592" y="6657945"/>
            <a:ext cx="303640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>
                <a:solidFill>
                  <a:srgbClr val="FFFFFF"/>
                </a:solidFill>
                <a:hlinkClick r:id="rId4" tooltip="https://www.architetturaecosostenibile.it/green-life/energie-rinnovabili/paesaggi-energia-rinnovabili-territorio-7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>
                <a:solidFill>
                  <a:srgbClr val="FFFFFF"/>
                </a:solidFill>
              </a:rPr>
              <a:t> di Autore sconosciuto è concesso in licenza da </a:t>
            </a:r>
            <a:r>
              <a:rPr lang="it-IT" sz="70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it-IT" sz="700">
              <a:solidFill>
                <a:srgbClr val="FFFFFF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EEA9720-20D7-F345-FB30-D3DCE9B8C018}"/>
              </a:ext>
            </a:extLst>
          </p:cNvPr>
          <p:cNvSpPr txBox="1">
            <a:spLocks/>
          </p:cNvSpPr>
          <p:nvPr/>
        </p:nvSpPr>
        <p:spPr>
          <a:xfrm>
            <a:off x="640080" y="6358209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6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2139FBA-1D98-57E2-9BE6-A4B60E72A2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 di un pacchetto 5.0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370153" y="1526033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Strato 1 – Misura e controllo:</a:t>
            </a:r>
            <a:r>
              <a:rPr lang="en-US"/>
              <a:t> sub‑metratori, sensori, piattaforma centralizzata sui consumi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Strato 2 – Efficienza fisica:</a:t>
            </a:r>
            <a:r>
              <a:rPr lang="en-US"/>
              <a:t> interventi su illuminazione, HVAC, compressori, motori, isolamento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Strato 3 – FER e accumulo:</a:t>
            </a:r>
            <a:r>
              <a:rPr lang="en-US"/>
              <a:t> fotovoltaico e altre rinnovabili dopo la riduzione dei consumi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A1D3C42-46D2-4282-A97D-5CF78A7C5D65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6CB6552-2858-C552-1CBA-F4B4B99190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lemento grafico 4" descr="Foglia contorno">
            <a:extLst>
              <a:ext uri="{FF2B5EF4-FFF2-40B4-BE49-F238E27FC236}">
                <a16:creationId xmlns:a16="http://schemas.microsoft.com/office/drawing/2014/main" id="{87CA12BE-30E3-DD35-D358-E9FB09EDC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759354" y="457201"/>
            <a:ext cx="5337270" cy="18359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Transizione 5.0: perché l'energia è centrale</a:t>
            </a:r>
            <a:endParaRPr lang="en-US" sz="4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sX0" fmla="*/ 0 w 5029200"/>
              <a:gd name="csY0" fmla="*/ 0 h 18288"/>
              <a:gd name="csX1" fmla="*/ 528066 w 5029200"/>
              <a:gd name="csY1" fmla="*/ 0 h 18288"/>
              <a:gd name="csX2" fmla="*/ 1207008 w 5029200"/>
              <a:gd name="csY2" fmla="*/ 0 h 18288"/>
              <a:gd name="csX3" fmla="*/ 1785366 w 5029200"/>
              <a:gd name="csY3" fmla="*/ 0 h 18288"/>
              <a:gd name="csX4" fmla="*/ 2313432 w 5029200"/>
              <a:gd name="csY4" fmla="*/ 0 h 18288"/>
              <a:gd name="csX5" fmla="*/ 2992374 w 5029200"/>
              <a:gd name="csY5" fmla="*/ 0 h 18288"/>
              <a:gd name="csX6" fmla="*/ 3621024 w 5029200"/>
              <a:gd name="csY6" fmla="*/ 0 h 18288"/>
              <a:gd name="csX7" fmla="*/ 4249674 w 5029200"/>
              <a:gd name="csY7" fmla="*/ 0 h 18288"/>
              <a:gd name="csX8" fmla="*/ 5029200 w 5029200"/>
              <a:gd name="csY8" fmla="*/ 0 h 18288"/>
              <a:gd name="csX9" fmla="*/ 5029200 w 5029200"/>
              <a:gd name="csY9" fmla="*/ 18288 h 18288"/>
              <a:gd name="csX10" fmla="*/ 4501134 w 5029200"/>
              <a:gd name="csY10" fmla="*/ 18288 h 18288"/>
              <a:gd name="csX11" fmla="*/ 4023360 w 5029200"/>
              <a:gd name="csY11" fmla="*/ 18288 h 18288"/>
              <a:gd name="csX12" fmla="*/ 3344418 w 5029200"/>
              <a:gd name="csY12" fmla="*/ 18288 h 18288"/>
              <a:gd name="csX13" fmla="*/ 2816352 w 5029200"/>
              <a:gd name="csY13" fmla="*/ 18288 h 18288"/>
              <a:gd name="csX14" fmla="*/ 2137410 w 5029200"/>
              <a:gd name="csY14" fmla="*/ 18288 h 18288"/>
              <a:gd name="csX15" fmla="*/ 1408176 w 5029200"/>
              <a:gd name="csY15" fmla="*/ 18288 h 18288"/>
              <a:gd name="csX16" fmla="*/ 829818 w 5029200"/>
              <a:gd name="csY16" fmla="*/ 18288 h 18288"/>
              <a:gd name="csX17" fmla="*/ 0 w 5029200"/>
              <a:gd name="csY17" fmla="*/ 18288 h 18288"/>
              <a:gd name="csX18" fmla="*/ 0 w 5029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759354" y="2798064"/>
            <a:ext cx="5461095" cy="34176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FFFFFF"/>
                </a:solidFill>
              </a:rPr>
              <a:t>Estensione di Industria 4.0: non solo automazione e dati, ma digitale per ridurre consumi, emissioni e impatti ambientali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FFFFFF"/>
                </a:solidFill>
              </a:rPr>
              <a:t>L'energia diventa indicatore strategico: impatta costi operativi, carbon tax, accesso al credito, punteggi ESG e incentivi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A05A3093-C41B-DF39-4539-CBCCFA047A9F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0486DDB6-C1D6-D373-A95F-E554FC33D7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956826" y="1112969"/>
            <a:ext cx="3937298" cy="4166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Benefici di un approccio integrato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096000" y="820880"/>
            <a:ext cx="5257799" cy="4889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Concentrarsi prima sugli interventi con ROI più alto, visibili nei dati, poi su quelli strutturali a payback più lungo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Usare il digitale per dimostrare a finanziatori ed enti pubblici che i risparmi sono reali e mantenuti nel tempo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mmagine 4" descr="Immagine che contiene calcolatore, testo, forniture per ufficio, Strumento per ufficio&#10;&#10;Il contenuto generato dall'IA potrebbe non essere corretto.">
            <a:extLst>
              <a:ext uri="{FF2B5EF4-FFF2-40B4-BE49-F238E27FC236}">
                <a16:creationId xmlns:a16="http://schemas.microsoft.com/office/drawing/2014/main" id="{815A72BE-891F-8E34-F632-D01E2BB0E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89953" y="2970600"/>
            <a:ext cx="3680765" cy="2436563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456E080E-F33B-A201-2320-0E4D6B3282A4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B1EBFF4-494C-B082-C6C6-6DD2EC2A58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Roadmap 12–18 mesi (overview)</a:t>
            </a: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Non partire dalla tecnologia, ma da diagnosi e coerenza con ISO 50001 e CSRD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Audit, sistema di gestione e reporting diventano l'ossatura del progetto digitale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5E41F63C-20C4-1D0C-693A-185E17F8F46E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B48F0F69-7BE2-49BC-6B36-441C85FD2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Roadmap mesi 1–6: fondazione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370153" y="1526033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Aggiornare o realizzare audit energetico e identificare consumi significativi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Definire baseline energetica e indicatori per misurare i risultati 5.0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Avviare un pilota di monitoraggio su sito/linea campione con obiettivi di risparmio chiari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66EC749-E21A-77E7-1262-32A26E9BF7A7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3D09E7F-2CBE-7091-9C92-9F50544043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838200" y="365125"/>
            <a:ext cx="55584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Roadmap mesi 7–12: implementazione</a:t>
            </a: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38200" y="1825625"/>
            <a:ext cx="555848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Estendere sensoristica e monitoraggio agli altri reparti su una piattaforma unica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Avviare interventi fisici (illuminazione, HVAC, compressori, recuperi) integrati col sistema digitale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Integrare i dati energetici nel sistema ISO 50001 per automatizzare il controllo obiettivi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D772181-56B2-CEDA-795D-0CB9464745F5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7433FAB2-65A8-6205-C868-A812AC3313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Roadmap mesi 13–18: consolidamento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Stabilizzare logiche di controllo automatico e aggiornare i cruscotti direzionali con KPI energetici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Allineare i dati energetici al perimetro CSRD per la rendicontazione ufficiale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Usare i risultati per pianificare una seconda ondata di interventi, incluse eventuali FER e accumulo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2B12939-AB36-E514-7001-28A8E5213759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2970A30-3213-AEE1-D59D-805846F25E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9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1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Caso studio 5.0: azienda manifatturiera media</a:t>
            </a: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/>
              <a:t>Contesto:</a:t>
            </a:r>
            <a:r>
              <a:rPr lang="en-US"/>
              <a:t> unico sito principale, consumi elettrici di alcune centinaia di MWh, uso rilevante di gas, obiettivo -25/30% in tre anni.</a:t>
            </a:r>
          </a:p>
        </p:txBody>
      </p:sp>
      <p:sp>
        <p:nvSpPr>
          <p:cNvPr id="4" name="Text 2"/>
          <p:cNvSpPr/>
          <p:nvPr/>
        </p:nvSpPr>
        <p:spPr>
          <a:xfrm>
            <a:off x="934720" y="2507536"/>
            <a:ext cx="1056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 err="1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Interventi</a:t>
            </a:r>
            <a:r>
              <a:rPr lang="en-US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monitoraggio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dettagliato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sostituzione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con LED,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regolazione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compressori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controllo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HVAC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intelligente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34720" y="3324384"/>
            <a:ext cx="1056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 err="1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Risultati</a:t>
            </a:r>
            <a:r>
              <a:rPr lang="en-US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-20/25%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consumi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complessivi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, payback in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pochi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anni,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dati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pronti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 per audit/</a:t>
            </a:r>
            <a:r>
              <a:rPr lang="en-US" dirty="0" err="1">
                <a:latin typeface="Arial" pitchFamily="34" charset="0"/>
                <a:ea typeface="Arial" pitchFamily="34" charset="-122"/>
                <a:cs typeface="Arial" pitchFamily="34" charset="-120"/>
              </a:rPr>
              <a:t>certificazioni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/reporting UE.</a:t>
            </a:r>
            <a:endParaRPr lang="en-US" dirty="0"/>
          </a:p>
        </p:txBody>
      </p:sp>
      <p:pic>
        <p:nvPicPr>
          <p:cNvPr id="7" name="Immagine 6" descr="Immagine che contiene luce&#10;&#10;Il contenuto generato dall'IA potrebbe non essere corretto.">
            <a:extLst>
              <a:ext uri="{FF2B5EF4-FFF2-40B4-BE49-F238E27FC236}">
                <a16:creationId xmlns:a16="http://schemas.microsoft.com/office/drawing/2014/main" id="{F1D164AE-72C9-5633-318A-08DEC19306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86500" y="3809999"/>
            <a:ext cx="5905500" cy="3048000"/>
          </a:xfrm>
          <a:prstGeom prst="rect">
            <a:avLst/>
          </a:prstGeom>
        </p:spPr>
      </p:pic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CEB633-33F9-1F88-4303-E46296BEF61F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8" name="Immagine 7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A7959C1B-534B-3C0B-57E7-B5633D2036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6" y="6255788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956826" y="1112969"/>
            <a:ext cx="3937298" cy="4166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Perché le buone pratiche contano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096000" y="820880"/>
            <a:ext cx="5257799" cy="4889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Le tecnologie 5.0 riducono sprechi strutturali, ma ogni giorno si perdono kWh per dimenticanze e abitudini sbagliate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Le 10 azioni dei dipendenti, se adottate da tutti, possono tagliare centinaia di tonnellate di CO₂ in pochi anni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L'azienda crea infrastruttura e regole, le persone trasformano queste scelte in risparmi reali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D0671E86-6515-F66F-94E1-02A5CF4F8C72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1A1DCA6-4317-B2B8-94C3-5F73EA4913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40080" y="329184"/>
            <a:ext cx="6894576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latin typeface="+mj-lt"/>
                <a:ea typeface="+mj-ea"/>
                <a:cs typeface="+mj-cs"/>
              </a:rPr>
              <a:t>Buone pratiche: energia e acqua</a:t>
            </a:r>
            <a:endParaRPr lang="en-US" sz="5400">
              <a:latin typeface="+mj-lt"/>
              <a:ea typeface="+mj-ea"/>
              <a:cs typeface="+mj-cs"/>
            </a:endParaRP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 b="1"/>
              <a:t>Illuminazione:</a:t>
            </a:r>
            <a:r>
              <a:rPr lang="en-US" sz="2200"/>
              <a:t> spegnere luci quando si lascia una stanza, sfruttare sensori di presenza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 b="1"/>
              <a:t>Computer e apparecchi:</a:t>
            </a:r>
            <a:r>
              <a:rPr lang="en-US" sz="2200"/>
              <a:t> spegnere PC e monitor a fine giornata, evitare stand‑by notturni prolungati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 b="1"/>
              <a:t>Acqua:</a:t>
            </a:r>
            <a:r>
              <a:rPr lang="en-US" sz="2200"/>
              <a:t> chiudere il rubinetto durante insaponatura, uso consapevole nelle aree comuni</a:t>
            </a:r>
          </a:p>
        </p:txBody>
      </p:sp>
      <p:pic>
        <p:nvPicPr>
          <p:cNvPr id="5" name="Elemento grafico 4" descr="Lampadina contorno">
            <a:extLst>
              <a:ext uri="{FF2B5EF4-FFF2-40B4-BE49-F238E27FC236}">
                <a16:creationId xmlns:a16="http://schemas.microsoft.com/office/drawing/2014/main" id="{9D7FD9DA-1C6A-FEF5-3C31-CD85232C8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7" name="Elemento grafico 6" descr="Rubinetto che perde contorno">
            <a:extLst>
              <a:ext uri="{FF2B5EF4-FFF2-40B4-BE49-F238E27FC236}">
                <a16:creationId xmlns:a16="http://schemas.microsoft.com/office/drawing/2014/main" id="{949DCA63-9CCB-C608-2603-73C2BFCBA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73668" y="4079193"/>
            <a:ext cx="2176272" cy="2176272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AB3C7CA2-4A6D-0A5D-5B5A-F290BE2B13E1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C274603-C643-0E43-ACB0-DA02A647C2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12648" y="365125"/>
            <a:ext cx="5295015" cy="2063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>
                <a:latin typeface="+mj-lt"/>
                <a:ea typeface="+mj-ea"/>
                <a:cs typeface="+mj-cs"/>
              </a:rPr>
              <a:t>Buone pratiche: rifiuti, carta, riunioni e mobilità</a:t>
            </a:r>
            <a:endParaRPr lang="en-US" sz="4600">
              <a:latin typeface="+mj-lt"/>
              <a:ea typeface="+mj-ea"/>
              <a:cs typeface="+mj-cs"/>
            </a:endParaRP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12648" y="2908005"/>
            <a:ext cx="5295015" cy="326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1"/>
              <a:t>Rifiuti:</a:t>
            </a:r>
            <a:r>
              <a:rPr lang="en-US" sz="2000"/>
              <a:t> usare correttamente i contenitori per carta, plastica, vetro e organico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1"/>
              <a:t>Carta:</a:t>
            </a:r>
            <a:r>
              <a:rPr lang="en-US" sz="2000"/>
              <a:t> stampare solo quando indispensabile, preferire lettura digitale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1"/>
              <a:t>Riunioni:</a:t>
            </a:r>
            <a:r>
              <a:rPr lang="en-US" sz="2000"/>
              <a:t> proporre call online per aggiornamenti informativi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1"/>
              <a:t>Mobilità:</a:t>
            </a:r>
            <a:r>
              <a:rPr lang="en-US" sz="2000"/>
              <a:t> preferire bici, trasporto pubblico o car‑pooling rispetto all'auto singola</a:t>
            </a:r>
          </a:p>
        </p:txBody>
      </p:sp>
      <p:pic>
        <p:nvPicPr>
          <p:cNvPr id="5" name="Elemento grafico 4" descr="Sostenibilità con riempimento a tinta unita">
            <a:extLst>
              <a:ext uri="{FF2B5EF4-FFF2-40B4-BE49-F238E27FC236}">
                <a16:creationId xmlns:a16="http://schemas.microsoft.com/office/drawing/2014/main" id="{334B2D40-1FEA-B20F-0325-9DEB05902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6397" y="502825"/>
            <a:ext cx="2603605" cy="2603605"/>
          </a:xfrm>
          <a:prstGeom prst="rect">
            <a:avLst/>
          </a:prstGeom>
        </p:spPr>
      </p:pic>
      <p:pic>
        <p:nvPicPr>
          <p:cNvPr id="7" name="Elemento grafico 6" descr="Rifiuti contorno">
            <a:extLst>
              <a:ext uri="{FF2B5EF4-FFF2-40B4-BE49-F238E27FC236}">
                <a16:creationId xmlns:a16="http://schemas.microsoft.com/office/drawing/2014/main" id="{6FF3175A-8308-2F94-34F7-D5706F19A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24328" y="502825"/>
            <a:ext cx="2603605" cy="2603605"/>
          </a:xfrm>
          <a:prstGeom prst="rect">
            <a:avLst/>
          </a:prstGeom>
        </p:spPr>
      </p:pic>
      <p:pic>
        <p:nvPicPr>
          <p:cNvPr id="11" name="Elemento grafico 10" descr="Vietato gettare rifiuti con riempimento a tinta unita">
            <a:extLst>
              <a:ext uri="{FF2B5EF4-FFF2-40B4-BE49-F238E27FC236}">
                <a16:creationId xmlns:a16="http://schemas.microsoft.com/office/drawing/2014/main" id="{600653C5-9DD4-968E-81E3-BBE220483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36812" y="3426258"/>
            <a:ext cx="2750705" cy="2750705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4736125-B9D1-3E50-62E8-6AA5FB6DD4D6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9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10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1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9CA4F6E-5634-0F1C-B23C-7AC1E5049A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/>
          <p:cNvSpPr/>
          <p:nvPr/>
        </p:nvSpPr>
        <p:spPr>
          <a:xfrm>
            <a:off x="5093520" y="2744662"/>
            <a:ext cx="658970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Transizione 5.0: integrazione e risultati</a:t>
            </a:r>
            <a:endParaRPr lang="en-US" sz="51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093520" y="5224337"/>
            <a:ext cx="6589707" cy="1329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Tecnologie + incentivi + leve aziendali + comportamenti di tutti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159752" y="5996223"/>
            <a:ext cx="4430268" cy="24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96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riduzione reale di consumi, emissioni e costi operativi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43F840-6D0C-A1DF-E44B-E27E5A7DEB8F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51FF3C1-2122-3D4D-5580-93A93CB8E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5" y="6245143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tre pilastri 5.0 applicati all'energia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Sostenibilità:</a:t>
            </a:r>
            <a:r>
              <a:rPr lang="en-US"/>
              <a:t> meno consumi, emissioni e rifiuti lungo tutto il ciclo di vita del prodotto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Centralità umana:</a:t>
            </a:r>
            <a:r>
              <a:rPr lang="en-US"/>
              <a:t> dati energetici leggibili e azionabili per chi gestisce impianti e processi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Resilienza:</a:t>
            </a:r>
            <a:r>
              <a:rPr lang="en-US"/>
              <a:t> uso dei dati per anticipare problemi e rendere l'azienda meno vulnerabile a shock di prezzo e interruzioni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6D249E4E-B08B-F258-8FDD-CCA4F11E9BBC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D64CD315-4557-F04F-7FCF-D99F88394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392611-4790-5685-056F-FEB7036B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5400"/>
              <a:t>DOMANDE &amp; FAQ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F2CCE-A90F-E744-C339-079DF9F6E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2200"/>
              <a:t>Quale parte vi incuriosisce di più?</a:t>
            </a:r>
          </a:p>
          <a:p>
            <a:r>
              <a:rPr lang="it-IT" sz="2200"/>
              <a:t>Dove vedete rischi o opportunità?</a:t>
            </a:r>
          </a:p>
          <a:p>
            <a:pPr marL="0" indent="0">
              <a:buNone/>
            </a:pPr>
            <a:endParaRPr lang="it-IT" sz="2200"/>
          </a:p>
        </p:txBody>
      </p:sp>
      <p:pic>
        <p:nvPicPr>
          <p:cNvPr id="5" name="Picture 4" descr="Simboli gialli e blu">
            <a:extLst>
              <a:ext uri="{FF2B5EF4-FFF2-40B4-BE49-F238E27FC236}">
                <a16:creationId xmlns:a16="http://schemas.microsoft.com/office/drawing/2014/main" id="{5AA74C96-6B96-B29F-68D7-91CE36139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84" r="14185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94694D63-7464-1BC9-4720-9E9CB3F9166A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957D187F-1439-4E34-4A46-FF4F563E0B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8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F0BBF0-2A76-E1E9-98D3-A50AC7F18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2" y="1295231"/>
            <a:ext cx="5895178" cy="3807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GRAZIE DELL’ATTENZIONE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1ED8F9-ADB4-9357-B0EA-60BA6D788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9872" y="1122363"/>
            <a:ext cx="3223928" cy="39803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domani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con il MODULO 5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sX0" fmla="*/ 0 w 5897880"/>
              <a:gd name="csY0" fmla="*/ 0 h 18288"/>
              <a:gd name="csX1" fmla="*/ 537362 w 5897880"/>
              <a:gd name="csY1" fmla="*/ 0 h 18288"/>
              <a:gd name="csX2" fmla="*/ 1133704 w 5897880"/>
              <a:gd name="csY2" fmla="*/ 0 h 18288"/>
              <a:gd name="csX3" fmla="*/ 1671066 w 5897880"/>
              <a:gd name="csY3" fmla="*/ 0 h 18288"/>
              <a:gd name="csX4" fmla="*/ 2385365 w 5897880"/>
              <a:gd name="csY4" fmla="*/ 0 h 18288"/>
              <a:gd name="csX5" fmla="*/ 3040685 w 5897880"/>
              <a:gd name="csY5" fmla="*/ 0 h 18288"/>
              <a:gd name="csX6" fmla="*/ 3696005 w 5897880"/>
              <a:gd name="csY6" fmla="*/ 0 h 18288"/>
              <a:gd name="csX7" fmla="*/ 4469282 w 5897880"/>
              <a:gd name="csY7" fmla="*/ 0 h 18288"/>
              <a:gd name="csX8" fmla="*/ 5183581 w 5897880"/>
              <a:gd name="csY8" fmla="*/ 0 h 18288"/>
              <a:gd name="csX9" fmla="*/ 5897880 w 5897880"/>
              <a:gd name="csY9" fmla="*/ 0 h 18288"/>
              <a:gd name="csX10" fmla="*/ 5897880 w 5897880"/>
              <a:gd name="csY10" fmla="*/ 18288 h 18288"/>
              <a:gd name="csX11" fmla="*/ 5419496 w 5897880"/>
              <a:gd name="csY11" fmla="*/ 18288 h 18288"/>
              <a:gd name="csX12" fmla="*/ 4882134 w 5897880"/>
              <a:gd name="csY12" fmla="*/ 18288 h 18288"/>
              <a:gd name="csX13" fmla="*/ 4167835 w 5897880"/>
              <a:gd name="csY13" fmla="*/ 18288 h 18288"/>
              <a:gd name="csX14" fmla="*/ 3394558 w 5897880"/>
              <a:gd name="csY14" fmla="*/ 18288 h 18288"/>
              <a:gd name="csX15" fmla="*/ 2798216 w 5897880"/>
              <a:gd name="csY15" fmla="*/ 18288 h 18288"/>
              <a:gd name="csX16" fmla="*/ 2024939 w 5897880"/>
              <a:gd name="csY16" fmla="*/ 18288 h 18288"/>
              <a:gd name="csX17" fmla="*/ 1487576 w 5897880"/>
              <a:gd name="csY17" fmla="*/ 18288 h 18288"/>
              <a:gd name="csX18" fmla="*/ 1009193 w 5897880"/>
              <a:gd name="csY18" fmla="*/ 18288 h 18288"/>
              <a:gd name="csX19" fmla="*/ 0 w 5897880"/>
              <a:gd name="csY19" fmla="*/ 18288 h 18288"/>
              <a:gd name="csX20" fmla="*/ 0 w 5897880"/>
              <a:gd name="csY2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sX0" fmla="*/ 0 w 3479619"/>
              <a:gd name="csY0" fmla="*/ 0 h 18288"/>
              <a:gd name="csX1" fmla="*/ 661128 w 3479619"/>
              <a:gd name="csY1" fmla="*/ 0 h 18288"/>
              <a:gd name="csX2" fmla="*/ 1357051 w 3479619"/>
              <a:gd name="csY2" fmla="*/ 0 h 18288"/>
              <a:gd name="csX3" fmla="*/ 2087771 w 3479619"/>
              <a:gd name="csY3" fmla="*/ 0 h 18288"/>
              <a:gd name="csX4" fmla="*/ 2818491 w 3479619"/>
              <a:gd name="csY4" fmla="*/ 0 h 18288"/>
              <a:gd name="csX5" fmla="*/ 3479619 w 3479619"/>
              <a:gd name="csY5" fmla="*/ 0 h 18288"/>
              <a:gd name="csX6" fmla="*/ 3479619 w 3479619"/>
              <a:gd name="csY6" fmla="*/ 18288 h 18288"/>
              <a:gd name="csX7" fmla="*/ 2714103 w 3479619"/>
              <a:gd name="csY7" fmla="*/ 18288 h 18288"/>
              <a:gd name="csX8" fmla="*/ 1948587 w 3479619"/>
              <a:gd name="csY8" fmla="*/ 18288 h 18288"/>
              <a:gd name="csX9" fmla="*/ 1252663 w 3479619"/>
              <a:gd name="csY9" fmla="*/ 18288 h 18288"/>
              <a:gd name="csX10" fmla="*/ 0 w 3479619"/>
              <a:gd name="csY10" fmla="*/ 18288 h 18288"/>
              <a:gd name="csX11" fmla="*/ 0 w 3479619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982C0F6-83FF-BA0C-18CD-A6D983F32C83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0B1C251-397B-7294-A83C-47DDFC521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5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Dal controllo di processo al controllo di energia</a:t>
            </a: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370153" y="1526033"/>
            <a:ext cx="5536397" cy="8412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Nel 4.0 focus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pezzi</a:t>
            </a:r>
            <a:r>
              <a:rPr lang="en-US" dirty="0"/>
              <a:t>/ora, </a:t>
            </a:r>
            <a:r>
              <a:rPr lang="en-US" dirty="0" err="1"/>
              <a:t>scarti</a:t>
            </a:r>
            <a:r>
              <a:rPr lang="en-US" dirty="0"/>
              <a:t>, tempi </a:t>
            </a:r>
            <a:r>
              <a:rPr lang="en-US" dirty="0" err="1"/>
              <a:t>ciclo</a:t>
            </a:r>
            <a:r>
              <a:rPr lang="en-US" dirty="0"/>
              <a:t>; </a:t>
            </a:r>
            <a:r>
              <a:rPr lang="en-US" dirty="0" err="1"/>
              <a:t>nel</a:t>
            </a:r>
            <a:r>
              <a:rPr lang="en-US" dirty="0"/>
              <a:t> 5.0 ogni </a:t>
            </a:r>
            <a:r>
              <a:rPr lang="en-US" dirty="0" err="1"/>
              <a:t>linea</a:t>
            </a:r>
            <a:r>
              <a:rPr lang="en-US" dirty="0"/>
              <a:t> è </a:t>
            </a:r>
            <a:r>
              <a:rPr lang="en-US" dirty="0" err="1"/>
              <a:t>anche</a:t>
            </a:r>
            <a:r>
              <a:rPr lang="en-US" dirty="0"/>
              <a:t> "</a:t>
            </a:r>
            <a:r>
              <a:rPr lang="en-US" dirty="0" err="1"/>
              <a:t>centro</a:t>
            </a:r>
            <a:r>
              <a:rPr lang="en-US" dirty="0"/>
              <a:t> di </a:t>
            </a:r>
            <a:r>
              <a:rPr lang="en-US" dirty="0" err="1"/>
              <a:t>costo</a:t>
            </a:r>
            <a:r>
              <a:rPr lang="en-US" dirty="0"/>
              <a:t> </a:t>
            </a:r>
            <a:r>
              <a:rPr lang="en-US" dirty="0" err="1"/>
              <a:t>energetico</a:t>
            </a:r>
            <a:r>
              <a:rPr lang="en-US" dirty="0"/>
              <a:t>".</a:t>
            </a:r>
          </a:p>
        </p:txBody>
      </p:sp>
      <p:sp>
        <p:nvSpPr>
          <p:cNvPr id="4" name="Text 2"/>
          <p:cNvSpPr/>
          <p:nvPr/>
        </p:nvSpPr>
        <p:spPr>
          <a:xfrm>
            <a:off x="5249828" y="3737322"/>
            <a:ext cx="6621719" cy="1043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Domanda chiave:</a:t>
            </a:r>
            <a:r>
              <a:rPr lang="en-US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"quanta energia consumo per produrre questa quantità e come posso ridurla senza perdere capacità produttiva?"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E95ED-53B3-7CA2-88B9-AD39AE92F8CB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C630BDC-1A60-9745-C052-6FDD1132E8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>
                <a:latin typeface="+mj-lt"/>
                <a:ea typeface="+mj-ea"/>
                <a:cs typeface="+mj-cs"/>
              </a:rPr>
              <a:t>Efficienza energetica come requisito 5.0</a:t>
            </a:r>
            <a:endParaRPr lang="en-US" sz="4200">
              <a:latin typeface="+mj-lt"/>
              <a:ea typeface="+mj-ea"/>
              <a:cs typeface="+mj-cs"/>
            </a:endParaRPr>
          </a:p>
        </p:txBody>
      </p:sp>
      <p:sp>
        <p:nvSpPr>
          <p:cNvPr id="3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/>
              <a:t>L'efficienza non è opzionale: il beneficio deve essere misurabile in kWh e tonnellate di CO₂ evitate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200"/>
              <a:t>Serve una baseline energetica chiara, coerente con gli indicatori già visti nel Modulo 2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D1C4C42-C103-B472-F29C-347332B53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A3FAE8-1D10-A6C9-D178-74810C21CBED}"/>
              </a:ext>
            </a:extLst>
          </p:cNvPr>
          <p:cNvSpPr txBox="1"/>
          <p:nvPr/>
        </p:nvSpPr>
        <p:spPr>
          <a:xfrm>
            <a:off x="9311083" y="6657945"/>
            <a:ext cx="28809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>
                <a:solidFill>
                  <a:srgbClr val="FFFFFF"/>
                </a:solidFill>
                <a:hlinkClick r:id="rId4" tooltip="https://recursos-educacion-ambiental.blogspot.com/2015/04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>
                <a:solidFill>
                  <a:srgbClr val="FFFFFF"/>
                </a:solidFill>
              </a:rPr>
              <a:t> di Autore sconosciuto è concesso in licenza da </a:t>
            </a:r>
            <a:r>
              <a:rPr lang="it-IT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it-IT" sz="700">
              <a:solidFill>
                <a:srgbClr val="FFFFFF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542C130A-F390-467F-5A43-05FD84D14CD5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6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6C78595-CF1A-7633-F35E-A6EB586172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>
                <a:latin typeface="+mj-lt"/>
                <a:ea typeface="+mj-ea"/>
                <a:cs typeface="+mj-cs"/>
              </a:rPr>
              <a:t>Cosa viene richiesto alle aziende</a:t>
            </a:r>
            <a:endParaRPr lang="en-US" sz="4200">
              <a:latin typeface="+mj-lt"/>
              <a:ea typeface="+mj-ea"/>
              <a:cs typeface="+mj-cs"/>
            </a:endParaRPr>
          </a:p>
        </p:txBody>
      </p:sp>
      <p:sp>
        <p:nvSpPr>
          <p:cNvPr id="2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Baseline documentata per vettore (elettricità, gas, carburanti) e macro‑uso (HVAC, processi, illuminazione)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Miglioramento misurabile: riduzione di consumi o intensità energetica dopo gli interventi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Metodologia di misura e verifica: periodo di riferimento, normalizzazioni, fattori esterni</a:t>
            </a:r>
          </a:p>
        </p:txBody>
      </p:sp>
      <p:pic>
        <p:nvPicPr>
          <p:cNvPr id="5" name="Immagine 4" descr="Immagine che contiene cielo, edificio, torre, aria aperta&#10;&#10;Il contenuto generato dall'IA potrebbe non essere corretto.">
            <a:extLst>
              <a:ext uri="{FF2B5EF4-FFF2-40B4-BE49-F238E27FC236}">
                <a16:creationId xmlns:a16="http://schemas.microsoft.com/office/drawing/2014/main" id="{C335BA37-C0C5-DAB3-6ABD-B1435A96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920" r="23420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1B78B9D1-0DD2-8D70-DD2E-44D9D1A9CD4D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B138178-C10A-5219-5750-43FA535014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0"/>
          <p:cNvSpPr/>
          <p:nvPr/>
        </p:nvSpPr>
        <p:spPr>
          <a:xfrm>
            <a:off x="5093520" y="2744662"/>
            <a:ext cx="658970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Perché l'efficienza viene prima delle rinnovabili</a:t>
            </a:r>
            <a:endParaRPr lang="en-US" sz="51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093520" y="5224337"/>
            <a:ext cx="6589707" cy="1329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Gerarchia UE: prima ridurre i consumi, poi sostituire le fonti, infine compensare il residuo.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154959" y="6219664"/>
            <a:ext cx="10777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dirty="0">
                <a:latin typeface="Arial" pitchFamily="34" charset="0"/>
                <a:ea typeface="Arial" pitchFamily="34" charset="-122"/>
                <a:cs typeface="Arial" pitchFamily="34" charset="-120"/>
              </a:rPr>
              <a:t>Ridurre il fabbisogno rende più semplici e meno costosi gli investimenti in FER e accumulo.</a:t>
            </a:r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16A1E1-6C03-9651-477B-ED7311C34832}"/>
              </a:ext>
            </a:extLst>
          </p:cNvPr>
          <p:cNvSpPr txBox="1">
            <a:spLocks/>
          </p:cNvSpPr>
          <p:nvPr/>
        </p:nvSpPr>
        <p:spPr>
          <a:xfrm>
            <a:off x="3641734" y="6478172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AD5C0470-8B1C-E30B-CB21-60F5E69DE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801" y="6277950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Tecnologie digitali per l'energia</a:t>
            </a: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/>
              <a:t>Sensori, sub‑metrature, sistemi di supervisione e controllo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b="1"/>
              <a:t>Logica 5.0:</a:t>
            </a:r>
            <a:r>
              <a:rPr lang="en-US"/>
              <a:t> ciò che non si misura non si può gestire, ciò che non si gestisce non migliora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28B96B5D-740C-4BD2-56D1-122CD8259FBD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D560395E-65A6-94F9-9008-34EF9681B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Componenti tipici di un sistema 5.0</a:t>
            </a:r>
            <a:endParaRPr lang="en-US" sz="3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Sensori IoT e sub‑metratori:</a:t>
            </a:r>
            <a:r>
              <a:rPr lang="en-US" sz="1700"/>
              <a:t> consumi elettrici, portate termiche, temperature, pressioni, stati macchina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Gateway e reti di comunicazione:</a:t>
            </a:r>
            <a:r>
              <a:rPr lang="en-US" sz="1700"/>
              <a:t> raccolta e invio dati verso server locale o cloud</a:t>
            </a:r>
          </a:p>
          <a:p>
            <a:pPr marL="457189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700" b="1"/>
              <a:t>Inverter e controlli elettronici:</a:t>
            </a:r>
            <a:r>
              <a:rPr lang="en-US" sz="1700"/>
              <a:t> regolazione di velocità di motori, pompe, ventilatori, compressori</a:t>
            </a:r>
          </a:p>
        </p:txBody>
      </p:sp>
      <p:pic>
        <p:nvPicPr>
          <p:cNvPr id="14" name="Immagine 13" descr="Immagine che contiene linea, origami&#10;&#10;Il contenuto generato dall'IA potrebbe non essere corretto.">
            <a:extLst>
              <a:ext uri="{FF2B5EF4-FFF2-40B4-BE49-F238E27FC236}">
                <a16:creationId xmlns:a16="http://schemas.microsoft.com/office/drawing/2014/main" id="{AF61231D-D580-C59D-5420-9E0A9377A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54296" y="833201"/>
            <a:ext cx="6903720" cy="5191597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EEBE2EBB-7CD3-C677-3909-2393671B0C7D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485E48C-2F21-4FF3-EF40-5E26ECA6E0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1891</Words>
  <Application>Microsoft Office PowerPoint</Application>
  <PresentationFormat>Widescreen</PresentationFormat>
  <Paragraphs>171</Paragraphs>
  <Slides>31</Slides>
  <Notes>29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PAUSA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DOMANDE &amp; FAQ</vt:lpstr>
      <vt:lpstr>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Silvano De Gregorio</dc:creator>
  <cp:lastModifiedBy>Silvano De Gregorio</cp:lastModifiedBy>
  <cp:revision>4</cp:revision>
  <dcterms:created xsi:type="dcterms:W3CDTF">2025-12-11T08:20:42Z</dcterms:created>
  <dcterms:modified xsi:type="dcterms:W3CDTF">2025-12-11T14:21:34Z</dcterms:modified>
</cp:coreProperties>
</file>